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42" r:id="rId4"/>
    <p:sldId id="344" r:id="rId5"/>
    <p:sldId id="345" r:id="rId6"/>
    <p:sldId id="337" r:id="rId7"/>
    <p:sldId id="347" r:id="rId8"/>
    <p:sldId id="348" r:id="rId9"/>
    <p:sldId id="349" r:id="rId10"/>
    <p:sldId id="351" r:id="rId11"/>
    <p:sldId id="352" r:id="rId12"/>
    <p:sldId id="341" r:id="rId13"/>
    <p:sldId id="355" r:id="rId14"/>
    <p:sldId id="357" r:id="rId15"/>
    <p:sldId id="358" r:id="rId16"/>
    <p:sldId id="336" r:id="rId17"/>
    <p:sldId id="282" r:id="rId18"/>
    <p:sldId id="284" r:id="rId19"/>
    <p:sldId id="285" r:id="rId20"/>
    <p:sldId id="310" r:id="rId21"/>
    <p:sldId id="311" r:id="rId22"/>
    <p:sldId id="312" r:id="rId23"/>
    <p:sldId id="313" r:id="rId24"/>
    <p:sldId id="314" r:id="rId25"/>
    <p:sldId id="315" r:id="rId26"/>
    <p:sldId id="328" r:id="rId27"/>
    <p:sldId id="329" r:id="rId28"/>
    <p:sldId id="330" r:id="rId29"/>
    <p:sldId id="331" r:id="rId30"/>
    <p:sldId id="333" r:id="rId31"/>
    <p:sldId id="334" r:id="rId32"/>
    <p:sldId id="335" r:id="rId33"/>
    <p:sldId id="338" r:id="rId34"/>
    <p:sldId id="340" r:id="rId35"/>
    <p:sldId id="343" r:id="rId36"/>
    <p:sldId id="346" r:id="rId37"/>
    <p:sldId id="350" r:id="rId38"/>
    <p:sldId id="353" r:id="rId39"/>
    <p:sldId id="356" r:id="rId40"/>
    <p:sldId id="359" r:id="rId41"/>
    <p:sldId id="360" r:id="rId42"/>
    <p:sldId id="361" r:id="rId43"/>
    <p:sldId id="362" r:id="rId44"/>
    <p:sldId id="363" r:id="rId45"/>
    <p:sldId id="364" r:id="rId46"/>
    <p:sldId id="365" r:id="rId47"/>
    <p:sldId id="366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681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2976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ov a p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21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nuka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134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00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s názvom ponu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640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alebo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94499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2440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633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151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32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09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784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2952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5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Kliknite sem a upravte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0593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sk-SK"/>
              <a:t>Kliknite sem a upravte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B38AF19-97FB-4821-907C-080E1EF15438}" type="datetimeFigureOut">
              <a:rPr lang="en-GB" smtClean="0"/>
              <a:t>06/06/2019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B0C38B-40BF-449E-908A-21AA66CD68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930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%C5%A0t%C3%A1tny_znak_Slovenska#/media/S%C3%BAbor:Coat_of_arms_of_Slovakia.svg" TargetMode="External"/><Relationship Id="rId2" Type="http://schemas.openxmlformats.org/officeDocument/2006/relationships/hyperlink" Target="https://www.aktuality.sk/clanok/311102/na-novy-rok-si-pripominame-den-vzniku-slovenskej-republiky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zberatelstvo.com/pamatne-2-euro-mince/243-slovensko-2-euro-2013-cyril-a-metod.html" TargetMode="External"/><Relationship Id="rId4" Type="http://schemas.openxmlformats.org/officeDocument/2006/relationships/hyperlink" Target="https://www.senec.sk/sk/podujatie/slavnostny-koncert-pri-prilezitosti-sviatku-sv-cyrila-a-metodaky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Slovensk%C3%A9_n%C3%A1rodn%C3%A9_povstanie#/media/S%C3%BAbor:SNP_map11.png" TargetMode="External"/><Relationship Id="rId2" Type="http://schemas.openxmlformats.org/officeDocument/2006/relationships/hyperlink" Target="https://www.ta3.com/clanok/1025825/pred-69-rokmi-sa-zacalo-slovenske-narodne-povstanie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bystricoviny.sk/historia-2/prvy-september-den-ustavy-slovenskej-republiky-2/" TargetMode="External"/><Relationship Id="rId4" Type="http://schemas.openxmlformats.org/officeDocument/2006/relationships/hyperlink" Target="https://www.napalete.sk/pred-25-rokmi-slovensko-prijalo-ustavu-samostatneho-statu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ktuality.sk/clanok/642456/nezna-revolucia-ako-sa-rodila-sloboda/" TargetMode="External"/><Relationship Id="rId2" Type="http://schemas.openxmlformats.org/officeDocument/2006/relationships/hyperlink" Target="http://ozahori.sk/2016/11/17/pad-komunizmu-zacal-neznou-revoluciou-17-novembra-1989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vnoviny.sk/domace/1823860_fotogaleria-na-velkonocny-pondelok-to-zeny-schytali-napriec-celym-slovenskom" TargetMode="External"/><Relationship Id="rId5" Type="http://schemas.openxmlformats.org/officeDocument/2006/relationships/hyperlink" Target="https://slovenske-zvyky.webnode.sk/kalendar-akcii/jar/velky-piatok/" TargetMode="External"/><Relationship Id="rId4" Type="http://schemas.openxmlformats.org/officeDocument/2006/relationships/hyperlink" Target="http://ssjh.sk/ssjh-modal.php?IDmodal=510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narodnenoviny.sk/sviatok-prace-1-maj/" TargetMode="External"/><Relationship Id="rId2" Type="http://schemas.openxmlformats.org/officeDocument/2006/relationships/hyperlink" Target="https://myzahorie.sme.sk/c/6784531/sviatok-prace-si-pripomenu-v-dojci-recesiou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nazahori.sk/index.php/senica/item/2370-video-8-maj-den-vitazstva-nad-fasizmom" TargetMode="External"/><Relationship Id="rId4" Type="http://schemas.openxmlformats.org/officeDocument/2006/relationships/hyperlink" Target="https://mikulas.dnes24.sk/galeria/den-vitazstva-nad-fasizmom-pozvanka-32061/fotografia-1?articleId=153494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S%C3%BAbor:Bazilika_%C5%A0a%C5%A1t%C3%ADn-Str%C3%A1%C5%BEe_2.jpg" TargetMode="External"/><Relationship Id="rId2" Type="http://schemas.openxmlformats.org/officeDocument/2006/relationships/hyperlink" Target="https://doverujem-a-verim.blogspot.com/2018/09/novena-k-sedembolestnej-panne-marii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sk/illustrations/sviatok-v%C5%A1etk%C3%BDch-sv%C3%A4t%C3%BDch-christian-2887463/" TargetMode="External"/><Relationship Id="rId4" Type="http://schemas.openxmlformats.org/officeDocument/2006/relationships/hyperlink" Target="https://chrenova.fara.sk/test/-/blogs/rok-sedembolestnej-panny-marie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ahojbardejov.sk/clanky/clanok/1777/ako-travia-stedry-den-jednotlive-farnosti-v-bardejove-/" TargetMode="External"/><Relationship Id="rId2" Type="http://schemas.openxmlformats.org/officeDocument/2006/relationships/hyperlink" Target="https://eduworld.sk/cd/jaroslava-konickova/612/halloween-ci-dusick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napisali.sk/clanky/slavime-prvy-sviatok-vianocny-aj-tento-den-ma-svoje-zvyklosti" TargetMode="External"/><Relationship Id="rId4" Type="http://schemas.openxmlformats.org/officeDocument/2006/relationships/hyperlink" Target="https://www.aktuality.sk/clanok/396158/kolko-slovakov-dodrziava-post-na-stedry-d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://www7.teraz.sk/slovensko/zo-svieckovej-manifestacie-sa-stal-de/188340-clanok.html" TargetMode="External"/><Relationship Id="rId2" Type="http://schemas.openxmlformats.org/officeDocument/2006/relationships/hyperlink" Target="http://ssjh.sk/ssjh-modal.php?IDmodal=69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opky.sk/cl/100535/1790747/15--vyrocie-vstupu-Slovenska-do-EU--Nasa-cesta-bola-miestami-dost-trnista" TargetMode="External"/><Relationship Id="rId5" Type="http://schemas.openxmlformats.org/officeDocument/2006/relationships/hyperlink" Target="https://www.zasvatenyzivot.sk/vyrocne-spomienky-na-barbarsku-noc/" TargetMode="External"/><Relationship Id="rId4" Type="http://schemas.openxmlformats.org/officeDocument/2006/relationships/hyperlink" Target="https://www.tyzden.sk/spolocnost/6563/koniec-klastorov/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://www1.teraz.sk/slovensko/hrnko-stefanik-hrdinom-ludakov-partizano/194880-clanok.html?mostViewedArticlesInSectionTab=0" TargetMode="External"/><Relationship Id="rId2" Type="http://schemas.openxmlformats.org/officeDocument/2006/relationships/hyperlink" Target="https://sk.wikipedia.org/wiki/Eur%C3%B3pska_%C3%BAni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urieconline.sk/spravy/historia/clanok/1407-pripomenieme-si-153-vyrocie-prijatia-memoranda-naroda-slovenskeho" TargetMode="External"/><Relationship Id="rId5" Type="http://schemas.openxmlformats.org/officeDocument/2006/relationships/hyperlink" Target="http://matica.sk/m-r-stefanik-a-jeho-odkaz-pre-sucasnost/" TargetMode="External"/><Relationship Id="rId4" Type="http://schemas.openxmlformats.org/officeDocument/2006/relationships/hyperlink" Target="https://sk.wikipedia.org/wiki/Milan_Rastislav_%C5%A0tef%C3%A1nik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Matica_slovensk%C3%A1" TargetMode="External"/><Relationship Id="rId2" Type="http://schemas.openxmlformats.org/officeDocument/2006/relationships/hyperlink" Target="https://www.facebook.com/sdku.ds/posts/10155540303679171: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ta3.com/clanok/1132040/pripominame-si-vyrocie-deklaracie-o-zvrchovanosti-dodnes-rozdeluje.html" TargetMode="External"/><Relationship Id="rId5" Type="http://schemas.openxmlformats.org/officeDocument/2006/relationships/hyperlink" Target="https://zurnal.pravda.sk/neznama-historia/clanok/359928-bratislava-prestupnou-stanicou-pre-150-tisic-utecencov/" TargetMode="External"/><Relationship Id="rId4" Type="http://schemas.openxmlformats.org/officeDocument/2006/relationships/hyperlink" Target="http://www.magistra-historia.sk/vystahovalectvo-slovakov-za-pracou-v-19-a-20-storoci-i/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://matica.sk/i_1229631/" TargetMode="External"/><Relationship Id="rId2" Type="http://schemas.openxmlformats.org/officeDocument/2006/relationships/hyperlink" Target="http://www.pluska.sk/spravy/z-domova/ivan-gasparovic-deklaracia-zvrchovanosti-bola-prijata-z-vole-ludi.html?forward=sk_mobil_clanok.js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vskmineral.sk/novinky/banicky-znak/" TargetMode="External"/><Relationship Id="rId5" Type="http://schemas.openxmlformats.org/officeDocument/2006/relationships/hyperlink" Target="http://www9.teraz.sk/trenciansky-kraj/v-handlovej-budu-spominat-na-obete-ba/339170-clanok.html" TargetMode="External"/><Relationship Id="rId4" Type="http://schemas.openxmlformats.org/officeDocument/2006/relationships/hyperlink" Target="http://matica.sk/o-matici-slovenskej/historia-matice-slovenskej/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raz.sk/slovensko/holokaust-obete-pamatny-den-zidia/57509-clanok.html" TargetMode="External"/><Relationship Id="rId2" Type="http://schemas.openxmlformats.org/officeDocument/2006/relationships/hyperlink" Target="https://www.retronews.fr/conflits-et-relations-internationales/echo-de-presse/2018/01/26/1944-premiers-temoignages-d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nrsr.sk/web/Default.aspx?sid=udalosti/udalost&amp;MasterID=53079" TargetMode="External"/><Relationship Id="rId4" Type="http://schemas.openxmlformats.org/officeDocument/2006/relationships/hyperlink" Target="http://www.netky.sk/clanok/den-vzniku-slovenskej-narodnej-rady-si-pripomina-pamatnym-dnom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ukladestination.com/typ-atrakcie-destinacie/cesta-vojnovych-hrdinov/" TargetMode="External"/><Relationship Id="rId2" Type="http://schemas.openxmlformats.org/officeDocument/2006/relationships/hyperlink" Target="http://www.nizketatry.sk/mapy/slovensko/slovensko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arthunder.com/cz/news/1466--cz" TargetMode="External"/><Relationship Id="rId5" Type="http://schemas.openxmlformats.org/officeDocument/2006/relationships/hyperlink" Target="https://history.hnonline.sk/nove-dejiny/1051284-masakra-v-cernovej-sokovala-svet-a-odhalila-narodnostny-utlak-v-uhorsku" TargetMode="External"/><Relationship Id="rId4" Type="http://schemas.openxmlformats.org/officeDocument/2006/relationships/hyperlink" Target="http://www.andrejhlinka.sk/clanky/jurajkuniakobraz" TargetMode="Externa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%C4%BDudov%C3%ADt_%C5%A0t%C3%BAr" TargetMode="External"/><Relationship Id="rId2" Type="http://schemas.openxmlformats.org/officeDocument/2006/relationships/hyperlink" Target="https://sk.wikipedia.org/wiki/Vlajka_%C4%8Cesko-Slovenska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vet.sme.sk/c/20684984/martin-luther-refomacia-tezy-katedrala-500-vyrocie.html" TargetMode="External"/><Relationship Id="rId4" Type="http://schemas.openxmlformats.org/officeDocument/2006/relationships/hyperlink" Target="https://spravy.pravda.sk/regiony/clanok/297746-o-spolocny-rodny-dom-sa-deli-stur-s-dubcekom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sk.wikipedia.org/wiki/Pavol_VI." TargetMode="External"/><Relationship Id="rId2" Type="http://schemas.openxmlformats.org/officeDocument/2006/relationships/hyperlink" Target="https://sk.wikipedia.org/wiki/Martin_Luther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ikiwand.com/cs/%C5%98%C3%ADmskokatolick%C3%A1_c%C3%ADrkev_na_Slovensk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A5727D2-E556-4CCD-9FD9-F9A388C9D1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sz="3600" b="1" dirty="0"/>
              <a:t>Štátne sviatky</a:t>
            </a:r>
            <a:br>
              <a:rPr lang="sk-SK" sz="3600" b="1" dirty="0"/>
            </a:br>
            <a:r>
              <a:rPr lang="sk-SK" sz="3600" b="1" dirty="0"/>
              <a:t>Dni pracovného pokoja</a:t>
            </a:r>
            <a:br>
              <a:rPr lang="sk-SK" sz="3600" b="1" dirty="0"/>
            </a:br>
            <a:r>
              <a:rPr lang="sk-SK" sz="3600" b="1" dirty="0"/>
              <a:t>Pamätné dni</a:t>
            </a:r>
            <a:endParaRPr lang="en-GB" sz="3600" b="1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F9D933C1-DC88-4246-98DD-DC094DC0E4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4602856"/>
            <a:ext cx="6815669" cy="570274"/>
          </a:xfrm>
        </p:spPr>
        <p:txBody>
          <a:bodyPr/>
          <a:lstStyle/>
          <a:p>
            <a:r>
              <a:rPr lang="sk-SK" dirty="0"/>
              <a:t>Autor: Mgr. Marián Vizy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5696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Sviatok práce – 1. máj</a:t>
            </a:r>
            <a:endParaRPr lang="en-GB" dirty="0"/>
          </a:p>
        </p:txBody>
      </p:sp>
      <p:pic>
        <p:nvPicPr>
          <p:cNvPr id="4" name="Obrázok 3" descr="VÃ½sledok vyhÄ¾adÃ¡vania obrÃ¡zkov pre dopyt Sviatok prÃ¡ce">
            <a:extLst>
              <a:ext uri="{FF2B5EF4-FFF2-40B4-BE49-F238E27FC236}">
                <a16:creationId xmlns:a16="http://schemas.microsoft.com/office/drawing/2014/main" id="{6FF9B37E-C1B0-42E3-93C6-2F3719A0879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665" y="2595716"/>
            <a:ext cx="4880928" cy="3411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2" name="Picture 2" descr="VÃ½sledok vyhÄ¾adÃ¡vania obrÃ¡zkov pre dopyt Sviatok prÃ¡ce">
            <a:extLst>
              <a:ext uri="{FF2B5EF4-FFF2-40B4-BE49-F238E27FC236}">
                <a16:creationId xmlns:a16="http://schemas.microsoft.com/office/drawing/2014/main" id="{D5D8D086-CE20-4B72-B7FB-EF22E202F8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6" r="18373"/>
          <a:stretch/>
        </p:blipFill>
        <p:spPr bwMode="auto">
          <a:xfrm>
            <a:off x="6941575" y="2595716"/>
            <a:ext cx="3549444" cy="342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9272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Deň víťazstva nad fašizmom – 8. máj</a:t>
            </a:r>
            <a:endParaRPr lang="en-GB" dirty="0"/>
          </a:p>
        </p:txBody>
      </p:sp>
      <p:pic>
        <p:nvPicPr>
          <p:cNvPr id="5" name="Obrázok 4" descr="https://mikulas.dnes24.sk/images/photoarchive/2013/05/06/01.jpg">
            <a:extLst>
              <a:ext uri="{FF2B5EF4-FFF2-40B4-BE49-F238E27FC236}">
                <a16:creationId xmlns:a16="http://schemas.microsoft.com/office/drawing/2014/main" id="{97FA0889-8B9D-456E-B934-111A10853EF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82" y="2556387"/>
            <a:ext cx="5216167" cy="345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VÃ½sledok vyhÄ¾adÃ¡vania obrÃ¡zkov pre dopyt 8. mÃ¡j deÅ vÃ­Å¥azstva nad faÅ¡izmom">
            <a:extLst>
              <a:ext uri="{FF2B5EF4-FFF2-40B4-BE49-F238E27FC236}">
                <a16:creationId xmlns:a16="http://schemas.microsoft.com/office/drawing/2014/main" id="{2BF5B1A1-CE3C-4C97-81B0-AFDF9BE75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328" y="2556387"/>
            <a:ext cx="4809690" cy="3457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226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Sedembolestná Panna Mária – 15. september</a:t>
            </a:r>
            <a:endParaRPr lang="en-GB" dirty="0"/>
          </a:p>
        </p:txBody>
      </p:sp>
      <p:pic>
        <p:nvPicPr>
          <p:cNvPr id="9" name="Picture 2" descr="VÃ½sledok vyhÄ¾adÃ¡vania obrÃ¡zkov pre dopyt sedembolestnÃ¡ panna mÃ¡ria patrÃ³nka slovenska">
            <a:extLst>
              <a:ext uri="{FF2B5EF4-FFF2-40B4-BE49-F238E27FC236}">
                <a16:creationId xmlns:a16="http://schemas.microsoft.com/office/drawing/2014/main" id="{503523CF-ED25-409C-8AA3-5DB99EF2BF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4066" y="2517056"/>
            <a:ext cx="2477727" cy="3598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VÃ½sledok vyhÄ¾adÃ¡vania obrÃ¡zkov pre dopyt sedembolestnÃ¡ panna mÃ¡ria pÃºtne miesto">
            <a:extLst>
              <a:ext uri="{FF2B5EF4-FFF2-40B4-BE49-F238E27FC236}">
                <a16:creationId xmlns:a16="http://schemas.microsoft.com/office/drawing/2014/main" id="{70FC6F78-0B33-43A9-9374-A02FAD55B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9777" y="2517054"/>
            <a:ext cx="5393657" cy="3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VÃ½sledok vyhÄ¾adÃ¡vania obrÃ¡zkov pre dopyt rok sedembolestnej panny mÃ¡rie">
            <a:extLst>
              <a:ext uri="{FF2B5EF4-FFF2-40B4-BE49-F238E27FC236}">
                <a16:creationId xmlns:a16="http://schemas.microsoft.com/office/drawing/2014/main" id="{685A02B9-70A6-4274-9E20-11E77618F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85" y="3342966"/>
            <a:ext cx="2090449" cy="209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4003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Sviatok všetkých svätých – 1. november</a:t>
            </a:r>
            <a:endParaRPr lang="en-GB" dirty="0"/>
          </a:p>
        </p:txBody>
      </p:sp>
      <p:pic>
        <p:nvPicPr>
          <p:cNvPr id="6" name="Obrázok 5" descr="SÃºvisiaci obrÃ¡zok">
            <a:extLst>
              <a:ext uri="{FF2B5EF4-FFF2-40B4-BE49-F238E27FC236}">
                <a16:creationId xmlns:a16="http://schemas.microsoft.com/office/drawing/2014/main" id="{95B8F70E-A656-484D-82AA-7ECCA49AE49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160" y="2585884"/>
            <a:ext cx="5079795" cy="349867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70" name="Picture 2" descr="VÃ½sledok vyhÄ¾adÃ¡vania obrÃ¡zkov pre dopyt sviatok vÅ¡etkÃ½ch svÃ¤tÃ½ch">
            <a:extLst>
              <a:ext uri="{FF2B5EF4-FFF2-40B4-BE49-F238E27FC236}">
                <a16:creationId xmlns:a16="http://schemas.microsoft.com/office/drawing/2014/main" id="{B15E9155-C1F9-4D44-B922-88A57C2DC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823" y="2585884"/>
            <a:ext cx="5248014" cy="349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351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Štedrý deň – 24. december</a:t>
            </a:r>
            <a:endParaRPr lang="en-GB" dirty="0"/>
          </a:p>
        </p:txBody>
      </p:sp>
      <p:pic>
        <p:nvPicPr>
          <p:cNvPr id="5" name="Obrázok 4" descr="VÃ½sledok vyhÄ¾adÃ¡vania obrÃ¡zkov pre dopyt Å tedrÃ½ deÅ">
            <a:extLst>
              <a:ext uri="{FF2B5EF4-FFF2-40B4-BE49-F238E27FC236}">
                <a16:creationId xmlns:a16="http://schemas.microsoft.com/office/drawing/2014/main" id="{DAFB662E-6E9E-49CA-9A15-30B4F836A10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081" y="2566220"/>
            <a:ext cx="4302842" cy="3438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218" name="Picture 2" descr="VÃ½sledok vyhÄ¾adÃ¡vania obrÃ¡zkov pre dopyt Å¡tedrÃ½ deÅ">
            <a:extLst>
              <a:ext uri="{FF2B5EF4-FFF2-40B4-BE49-F238E27FC236}">
                <a16:creationId xmlns:a16="http://schemas.microsoft.com/office/drawing/2014/main" id="{DBC41A9B-8D05-4C7B-BB93-0A09CCC61D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089" y="2566220"/>
            <a:ext cx="5674066" cy="34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267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Prvý a druhý sviatok vianočný – 25. a 26. december</a:t>
            </a:r>
            <a:endParaRPr lang="en-GB" dirty="0"/>
          </a:p>
        </p:txBody>
      </p:sp>
      <p:pic>
        <p:nvPicPr>
          <p:cNvPr id="6" name="Obrázok 5" descr="VÃ½sledok vyhÄ¾adÃ¡vania obrÃ¡zkov pre dopyt PrvÃ½ sviatok vianoÄnÃ½">
            <a:extLst>
              <a:ext uri="{FF2B5EF4-FFF2-40B4-BE49-F238E27FC236}">
                <a16:creationId xmlns:a16="http://schemas.microsoft.com/office/drawing/2014/main" id="{079B48D9-8307-45E1-BFB2-854F5103A32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769" y="2576050"/>
            <a:ext cx="4862461" cy="35125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33063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Deň zápasu za ľudské práva – 25. marec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B89701EB-96E4-461E-8991-D5260B6533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VÃ½sledok vyhÄ¾adÃ¡vania obrÃ¡zkov pre dopyt deÅ zÃ¡pasu za Ä¾udskÃ© prÃ¡va">
            <a:extLst>
              <a:ext uri="{FF2B5EF4-FFF2-40B4-BE49-F238E27FC236}">
                <a16:creationId xmlns:a16="http://schemas.microsoft.com/office/drawing/2014/main" id="{5D8C1275-3E74-440F-A0D5-6F3FFE0C8B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508" y="2564306"/>
            <a:ext cx="4868504" cy="346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Ã½sledok vyhÄ¾adÃ¡vania obrÃ¡zkov pre dopyt deÅ zÃ¡pasu za Ä¾udskÃ© prÃ¡va">
            <a:extLst>
              <a:ext uri="{FF2B5EF4-FFF2-40B4-BE49-F238E27FC236}">
                <a16:creationId xmlns:a16="http://schemas.microsoft.com/office/drawing/2014/main" id="{886AD54C-C305-4B6C-A32A-3DA3D2647B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645" y="2553654"/>
            <a:ext cx="4789845" cy="3609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771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Deň nespravodlivo stíhaných – 13. apríl</a:t>
            </a:r>
            <a:endParaRPr lang="en-GB" dirty="0"/>
          </a:p>
        </p:txBody>
      </p:sp>
      <p:pic>
        <p:nvPicPr>
          <p:cNvPr id="2050" name="Picture 2" descr="VÃ½sledok vyhÄ¾adÃ¡vania obrÃ¡zkov pre dopyt akcia K">
            <a:extLst>
              <a:ext uri="{FF2B5EF4-FFF2-40B4-BE49-F238E27FC236}">
                <a16:creationId xmlns:a16="http://schemas.microsoft.com/office/drawing/2014/main" id="{99E4130F-A4F4-41B5-BB4A-DC210D17B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121" y="2568368"/>
            <a:ext cx="4780353" cy="353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Ã½sledok vyhÄ¾adÃ¡vania obrÃ¡zkov pre dopyt akcia K">
            <a:extLst>
              <a:ext uri="{FF2B5EF4-FFF2-40B4-BE49-F238E27FC236}">
                <a16:creationId xmlns:a16="http://schemas.microsoft.com/office/drawing/2014/main" id="{30EBEBED-5321-4F26-914A-8142E8108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527" y="2568369"/>
            <a:ext cx="4704071" cy="353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2410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Deň pristúpenia SR k EÚ – 1. máj</a:t>
            </a:r>
            <a:endParaRPr lang="en-GB" dirty="0"/>
          </a:p>
        </p:txBody>
      </p:sp>
      <p:pic>
        <p:nvPicPr>
          <p:cNvPr id="3074" name="Picture 2" descr="SÃºvisiaci obrÃ¡zok">
            <a:extLst>
              <a:ext uri="{FF2B5EF4-FFF2-40B4-BE49-F238E27FC236}">
                <a16:creationId xmlns:a16="http://schemas.microsoft.com/office/drawing/2014/main" id="{CE36AB89-080A-4866-848E-4A76A369B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521" y="2604326"/>
            <a:ext cx="4668479" cy="35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SÃºvisiaci obrÃ¡zok">
            <a:extLst>
              <a:ext uri="{FF2B5EF4-FFF2-40B4-BE49-F238E27FC236}">
                <a16:creationId xmlns:a16="http://schemas.microsoft.com/office/drawing/2014/main" id="{C9881767-FE96-4409-BC6D-F8835BF7C9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9236" y="2604326"/>
            <a:ext cx="4587361" cy="3501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445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Výročie úmrtia M. R. Štefánika – 4. máj</a:t>
            </a:r>
            <a:endParaRPr lang="en-GB" dirty="0"/>
          </a:p>
        </p:txBody>
      </p:sp>
      <p:pic>
        <p:nvPicPr>
          <p:cNvPr id="5" name="Picture 2" descr="http://partizanske.mrstefanik.sk/wp-content/uploads/2014/01/ogacghuo1jcnutpr_l800.jpg">
            <a:extLst>
              <a:ext uri="{FF2B5EF4-FFF2-40B4-BE49-F238E27FC236}">
                <a16:creationId xmlns:a16="http://schemas.microsoft.com/office/drawing/2014/main" id="{2371E5ED-BF7F-4BDA-B816-6BAB88AC49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9045" r="9030"/>
          <a:stretch/>
        </p:blipFill>
        <p:spPr bwMode="auto">
          <a:xfrm>
            <a:off x="983225" y="2602791"/>
            <a:ext cx="4906297" cy="3273423"/>
          </a:xfrm>
          <a:prstGeom prst="rect">
            <a:avLst/>
          </a:prstGeom>
          <a:noFill/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F46D2B7A-E3CF-4E1F-8B8F-1F3D6D8B0E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602444"/>
            <a:ext cx="2057237" cy="3274116"/>
          </a:xfrm>
          <a:prstGeom prst="rect">
            <a:avLst/>
          </a:prstGeom>
        </p:spPr>
      </p:pic>
      <p:pic>
        <p:nvPicPr>
          <p:cNvPr id="10" name="Zástupný objekt pre obsah 4">
            <a:extLst>
              <a:ext uri="{FF2B5EF4-FFF2-40B4-BE49-F238E27FC236}">
                <a16:creationId xmlns:a16="http://schemas.microsoft.com/office/drawing/2014/main" id="{CC80BB3B-0846-4285-9CA5-5F1AEAD1F4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3042" y="2602444"/>
            <a:ext cx="2623490" cy="3274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648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Deň vzniku Slovenskej republiky – 1. január</a:t>
            </a:r>
            <a:endParaRPr lang="en-GB" dirty="0"/>
          </a:p>
        </p:txBody>
      </p:sp>
      <p:pic>
        <p:nvPicPr>
          <p:cNvPr id="6" name="Obrázok 5" descr="SÃºvisiaci obrÃ¡zok">
            <a:extLst>
              <a:ext uri="{FF2B5EF4-FFF2-40B4-BE49-F238E27FC236}">
                <a16:creationId xmlns:a16="http://schemas.microsoft.com/office/drawing/2014/main" id="{39A03DD5-15CC-4071-93ED-6027D4A8DB5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095" y="2559796"/>
            <a:ext cx="6346724" cy="3467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 descr="https://upload.wikimedia.org/wikipedia/commons/thumb/d/d2/Coat_of_arms_of_Slovakia.svg/800px-Coat_of_arms_of_Slovakia.svg.png">
            <a:extLst>
              <a:ext uri="{FF2B5EF4-FFF2-40B4-BE49-F238E27FC236}">
                <a16:creationId xmlns:a16="http://schemas.microsoft.com/office/drawing/2014/main" id="{8757D56A-8D88-4C24-8B37-275431A50D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445" y="2559796"/>
            <a:ext cx="27432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0035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6" y="981440"/>
            <a:ext cx="10559845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Výročie Memoranda národa slovenského – 7. jún</a:t>
            </a:r>
            <a:endParaRPr lang="en-GB" dirty="0"/>
          </a:p>
        </p:txBody>
      </p:sp>
      <p:pic>
        <p:nvPicPr>
          <p:cNvPr id="7" name="Picture 2" descr="http://blog.sme.sk/blog/2678/166057/001-MEM-ZHROM-01.jpg">
            <a:extLst>
              <a:ext uri="{FF2B5EF4-FFF2-40B4-BE49-F238E27FC236}">
                <a16:creationId xmlns:a16="http://schemas.microsoft.com/office/drawing/2014/main" id="{26857A81-BBC6-441E-A8F2-CF02C1C718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270" y="2625476"/>
            <a:ext cx="4752527" cy="3401319"/>
          </a:xfrm>
          <a:prstGeom prst="rect">
            <a:avLst/>
          </a:prstGeom>
          <a:noFill/>
        </p:spPr>
      </p:pic>
      <p:pic>
        <p:nvPicPr>
          <p:cNvPr id="8" name="Picture 2" descr="http://old.tisovec.com/image/200605151542_memorandum.jpg">
            <a:extLst>
              <a:ext uri="{FF2B5EF4-FFF2-40B4-BE49-F238E27FC236}">
                <a16:creationId xmlns:a16="http://schemas.microsoft.com/office/drawing/2014/main" id="{AC8DA963-141B-4584-97B3-32BC89021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5045" y="2625476"/>
            <a:ext cx="2339146" cy="3401319"/>
          </a:xfrm>
          <a:prstGeom prst="rect">
            <a:avLst/>
          </a:prstGeom>
          <a:noFill/>
        </p:spPr>
      </p:pic>
      <p:pic>
        <p:nvPicPr>
          <p:cNvPr id="9" name="Picture 2" descr="http://upload.wikimedia.org/wikipedia/commons/7/74/Obal_Matica.jpg">
            <a:extLst>
              <a:ext uri="{FF2B5EF4-FFF2-40B4-BE49-F238E27FC236}">
                <a16:creationId xmlns:a16="http://schemas.microsoft.com/office/drawing/2014/main" id="{CF9DF2CA-2D8D-4E9B-9ACB-B17A2A3432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12465" y="2625475"/>
            <a:ext cx="2466605" cy="34013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728128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6" y="981440"/>
            <a:ext cx="10559845" cy="1303867"/>
          </a:xfrm>
        </p:spPr>
        <p:txBody>
          <a:bodyPr>
            <a:normAutofit/>
          </a:bodyPr>
          <a:lstStyle/>
          <a:p>
            <a:r>
              <a:rPr lang="sk-SK" dirty="0"/>
              <a:t>Deň zahraničných Slovákov – 5. júl</a:t>
            </a:r>
            <a:endParaRPr lang="en-GB" dirty="0"/>
          </a:p>
        </p:txBody>
      </p:sp>
      <p:pic>
        <p:nvPicPr>
          <p:cNvPr id="6" name="Picture 2" descr="http://www.kvhbeskydy.sk/wp-content/uploads/statue-of-liberty-sm.jpg">
            <a:extLst>
              <a:ext uri="{FF2B5EF4-FFF2-40B4-BE49-F238E27FC236}">
                <a16:creationId xmlns:a16="http://schemas.microsoft.com/office/drawing/2014/main" id="{61415444-21DF-4DE1-A0B3-24E427E2D7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4617" y="2547742"/>
            <a:ext cx="4901381" cy="3325938"/>
          </a:xfrm>
          <a:prstGeom prst="rect">
            <a:avLst/>
          </a:prstGeom>
          <a:noFill/>
        </p:spPr>
      </p:pic>
      <p:pic>
        <p:nvPicPr>
          <p:cNvPr id="10" name="Picture 4" descr="http://dokofilm.sk/fileadmin/user_upload/pictures/krakow10/powrotBG02.jpg">
            <a:extLst>
              <a:ext uri="{FF2B5EF4-FFF2-40B4-BE49-F238E27FC236}">
                <a16:creationId xmlns:a16="http://schemas.microsoft.com/office/drawing/2014/main" id="{3C62B49F-0EEA-4358-849A-6F8C04DDD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2143" y="2547742"/>
            <a:ext cx="4434350" cy="33288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251895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6" y="981440"/>
            <a:ext cx="10559845" cy="1303867"/>
          </a:xfrm>
        </p:spPr>
        <p:txBody>
          <a:bodyPr>
            <a:normAutofit/>
          </a:bodyPr>
          <a:lstStyle/>
          <a:p>
            <a:r>
              <a:rPr lang="sk-SK" dirty="0"/>
              <a:t>Výročie deklarácie o zvrchovanosti SR – 17. júl</a:t>
            </a:r>
            <a:endParaRPr lang="en-GB" dirty="0"/>
          </a:p>
        </p:txBody>
      </p:sp>
      <p:pic>
        <p:nvPicPr>
          <p:cNvPr id="4098" name="Picture 2" descr="VÃ½sledok vyhÄ¾adÃ¡vania obrÃ¡zkov pre dopyt VÃ½roÄie deklarÃ¡cie o zvrchovanosti SR">
            <a:extLst>
              <a:ext uri="{FF2B5EF4-FFF2-40B4-BE49-F238E27FC236}">
                <a16:creationId xmlns:a16="http://schemas.microsoft.com/office/drawing/2014/main" id="{B4CBA3F2-3B70-43BC-84B5-285B185997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354" y="2531077"/>
            <a:ext cx="5350285" cy="3587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Ã½sledok vyhÄ¾adÃ¡vania obrÃ¡zkov pre dopyt VÃ½roÄie deklarÃ¡cie o zvrchovanosti SR">
            <a:extLst>
              <a:ext uri="{FF2B5EF4-FFF2-40B4-BE49-F238E27FC236}">
                <a16:creationId xmlns:a16="http://schemas.microsoft.com/office/drawing/2014/main" id="{721FC1EA-1747-405E-B8CA-3BB98D2272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0"/>
          <a:stretch/>
        </p:blipFill>
        <p:spPr bwMode="auto">
          <a:xfrm>
            <a:off x="6548283" y="2531076"/>
            <a:ext cx="4444182" cy="358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281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6" y="981440"/>
            <a:ext cx="10559845" cy="1303867"/>
          </a:xfrm>
        </p:spPr>
        <p:txBody>
          <a:bodyPr>
            <a:normAutofit/>
          </a:bodyPr>
          <a:lstStyle/>
          <a:p>
            <a:r>
              <a:rPr lang="sk-SK" dirty="0"/>
              <a:t>Deň Matice slovenskej – 4. august</a:t>
            </a:r>
            <a:endParaRPr lang="en-GB" dirty="0"/>
          </a:p>
        </p:txBody>
      </p:sp>
      <p:pic>
        <p:nvPicPr>
          <p:cNvPr id="8194" name="Picture 2" descr="VÃ½sledok vyhÄ¾adÃ¡vania obrÃ¡zkov pre dopyt deÅ matice slovenskej">
            <a:extLst>
              <a:ext uri="{FF2B5EF4-FFF2-40B4-BE49-F238E27FC236}">
                <a16:creationId xmlns:a16="http://schemas.microsoft.com/office/drawing/2014/main" id="{48BE7897-CF22-46FB-93D5-DF07BF7EB3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77" y="2608700"/>
            <a:ext cx="5066862" cy="347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VÃ½sledok vyhÄ¾adÃ¡vania obrÃ¡zkov pre dopyt matica slovenska">
            <a:extLst>
              <a:ext uri="{FF2B5EF4-FFF2-40B4-BE49-F238E27FC236}">
                <a16:creationId xmlns:a16="http://schemas.microsoft.com/office/drawing/2014/main" id="{50AF0B27-C4C9-46D5-BAF1-3A2AF5A04B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471" y="2608700"/>
            <a:ext cx="4660490" cy="347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510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76" y="981440"/>
            <a:ext cx="10559845" cy="1303867"/>
          </a:xfrm>
        </p:spPr>
        <p:txBody>
          <a:bodyPr>
            <a:normAutofit/>
          </a:bodyPr>
          <a:lstStyle/>
          <a:p>
            <a:r>
              <a:rPr lang="sk-SK" dirty="0"/>
              <a:t>Deň obetí banských nešťastí – 10. august</a:t>
            </a:r>
            <a:endParaRPr lang="en-GB" dirty="0"/>
          </a:p>
        </p:txBody>
      </p:sp>
      <p:pic>
        <p:nvPicPr>
          <p:cNvPr id="9218" name="Picture 2" descr="VÃ½sledok vyhÄ¾adÃ¡vania obrÃ¡zkov pre dopyt deÅ obetÃ­ banskÃ½ch neÅ¡Å¥astÃ­">
            <a:extLst>
              <a:ext uri="{FF2B5EF4-FFF2-40B4-BE49-F238E27FC236}">
                <a16:creationId xmlns:a16="http://schemas.microsoft.com/office/drawing/2014/main" id="{1A6BC0DB-295F-468A-953C-97D65B73D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051" y="2520934"/>
            <a:ext cx="5342228" cy="356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VÃ½sledok vyhÄ¾adÃ¡vania obrÃ¡zkov pre dopyt erb banÃ­kov">
            <a:extLst>
              <a:ext uri="{FF2B5EF4-FFF2-40B4-BE49-F238E27FC236}">
                <a16:creationId xmlns:a16="http://schemas.microsoft.com/office/drawing/2014/main" id="{DA62F580-82CD-4AEA-9009-0A07ACDEE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982" y="2520934"/>
            <a:ext cx="4089291" cy="3565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98260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Deň obetí holokaustu a rasového násilia – 9. september</a:t>
            </a:r>
            <a:endParaRPr lang="en-GB" dirty="0"/>
          </a:p>
        </p:txBody>
      </p:sp>
      <p:pic>
        <p:nvPicPr>
          <p:cNvPr id="5" name="Picture 2" descr="Výsledok vyhľadávania obrázkov pre dopyt osvienčin">
            <a:extLst>
              <a:ext uri="{FF2B5EF4-FFF2-40B4-BE49-F238E27FC236}">
                <a16:creationId xmlns:a16="http://schemas.microsoft.com/office/drawing/2014/main" id="{ABC2B969-8308-4EBD-8DE7-FAA3CA10D3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66"/>
          <a:stretch/>
        </p:blipFill>
        <p:spPr bwMode="auto">
          <a:xfrm>
            <a:off x="1132637" y="2526889"/>
            <a:ext cx="4726635" cy="3389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ok 6" descr="VÃ½sledok vyhÄ¾adÃ¡vania obrÃ¡zkov pre dopyt DeÅ obetÃ­ holokaustu a rasovÃ©ho nÃ¡silia">
            <a:extLst>
              <a:ext uri="{FF2B5EF4-FFF2-40B4-BE49-F238E27FC236}">
                <a16:creationId xmlns:a16="http://schemas.microsoft.com/office/drawing/2014/main" id="{9EB1B078-E443-4C4A-A14C-9354C650CC2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26889"/>
            <a:ext cx="4726635" cy="33897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85380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/>
          </a:bodyPr>
          <a:lstStyle/>
          <a:p>
            <a:r>
              <a:rPr lang="sk-SK" dirty="0"/>
              <a:t>Deň vzniku SNR – 19. september</a:t>
            </a:r>
            <a:endParaRPr lang="en-GB" dirty="0"/>
          </a:p>
        </p:txBody>
      </p:sp>
      <p:pic>
        <p:nvPicPr>
          <p:cNvPr id="10242" name="Picture 2" descr="VÃ½sledok vyhÄ¾adÃ¡vania obrÃ¡zkov pre dopyt deÅ vzniku slovenskej nÃ¡rodnej rady">
            <a:extLst>
              <a:ext uri="{FF2B5EF4-FFF2-40B4-BE49-F238E27FC236}">
                <a16:creationId xmlns:a16="http://schemas.microsoft.com/office/drawing/2014/main" id="{4F8E99E3-7956-45DA-905D-53F8A0261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341" y="2511527"/>
            <a:ext cx="4776019" cy="358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VÃ½sledok vyhÄ¾adÃ¡vania obrÃ¡zkov pre dopyt nr sr">
            <a:extLst>
              <a:ext uri="{FF2B5EF4-FFF2-40B4-BE49-F238E27FC236}">
                <a16:creationId xmlns:a16="http://schemas.microsoft.com/office/drawing/2014/main" id="{FB9F1156-5A9C-451C-B58F-C0F29C1156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37199"/>
            <a:ext cx="5031659" cy="352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6757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/>
          </a:bodyPr>
          <a:lstStyle/>
          <a:p>
            <a:r>
              <a:rPr lang="sk-SK" dirty="0"/>
              <a:t>Deň obetí Dukly – 6. október</a:t>
            </a:r>
            <a:endParaRPr lang="en-GB" dirty="0"/>
          </a:p>
        </p:txBody>
      </p:sp>
      <p:pic>
        <p:nvPicPr>
          <p:cNvPr id="5" name="Picture 2" descr="http://www.nizketatry.sk/mapy/slovensko/slovensko.gif">
            <a:extLst>
              <a:ext uri="{FF2B5EF4-FFF2-40B4-BE49-F238E27FC236}">
                <a16:creationId xmlns:a16="http://schemas.microsoft.com/office/drawing/2014/main" id="{DCA5F34C-3107-42B2-B5CA-CE8256DB9E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3831" y="2570921"/>
            <a:ext cx="5823155" cy="3551954"/>
          </a:xfrm>
          <a:prstGeom prst="rect">
            <a:avLst/>
          </a:prstGeom>
          <a:noFill/>
        </p:spPr>
      </p:pic>
      <p:pic>
        <p:nvPicPr>
          <p:cNvPr id="12290" name="Picture 2" descr="VÃ½sledok vyhÄ¾adÃ¡vania obrÃ¡zkov pre dopyt dukla pomnÃ­k">
            <a:extLst>
              <a:ext uri="{FF2B5EF4-FFF2-40B4-BE49-F238E27FC236}">
                <a16:creationId xmlns:a16="http://schemas.microsoft.com/office/drawing/2014/main" id="{6259A5CD-A401-4365-A45E-A8EBEA040A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4" t="8261" r="31395" b="4960"/>
          <a:stretch/>
        </p:blipFill>
        <p:spPr bwMode="auto">
          <a:xfrm>
            <a:off x="7943549" y="2570921"/>
            <a:ext cx="2596632" cy="356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5670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/>
          </a:bodyPr>
          <a:lstStyle/>
          <a:p>
            <a:r>
              <a:rPr lang="sk-SK" dirty="0"/>
              <a:t>Deň černovskej tragédie – 27. október</a:t>
            </a:r>
            <a:endParaRPr lang="en-GB" dirty="0"/>
          </a:p>
        </p:txBody>
      </p:sp>
      <p:pic>
        <p:nvPicPr>
          <p:cNvPr id="5" name="Picture 2" descr="https://naseslovenskotrencin.files.wordpress.com/2012/10/obraz.jpg">
            <a:extLst>
              <a:ext uri="{FF2B5EF4-FFF2-40B4-BE49-F238E27FC236}">
                <a16:creationId xmlns:a16="http://schemas.microsoft.com/office/drawing/2014/main" id="{2758014F-24F3-4560-AA09-056AC0242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8142" y="2581631"/>
            <a:ext cx="5063957" cy="3518619"/>
          </a:xfrm>
          <a:prstGeom prst="rect">
            <a:avLst/>
          </a:prstGeom>
          <a:noFill/>
        </p:spPr>
      </p:pic>
      <p:pic>
        <p:nvPicPr>
          <p:cNvPr id="9" name="Obrázok 8" descr="SÃºvisiaci obrÃ¡zok">
            <a:extLst>
              <a:ext uri="{FF2B5EF4-FFF2-40B4-BE49-F238E27FC236}">
                <a16:creationId xmlns:a16="http://schemas.microsoft.com/office/drawing/2014/main" id="{CA1CF2C3-A1FC-4152-B090-4B235260ABD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903" y="2581631"/>
            <a:ext cx="4859389" cy="35186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12909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Deň vzniku samostatného Česko-slovenského štátu – 28. október</a:t>
            </a:r>
            <a:endParaRPr lang="en-GB" dirty="0"/>
          </a:p>
        </p:txBody>
      </p:sp>
      <p:pic>
        <p:nvPicPr>
          <p:cNvPr id="9" name="Picture 4" descr="http://www.historyweb.sk/uploads/850.jpg">
            <a:extLst>
              <a:ext uri="{FF2B5EF4-FFF2-40B4-BE49-F238E27FC236}">
                <a16:creationId xmlns:a16="http://schemas.microsoft.com/office/drawing/2014/main" id="{D8EC3337-580A-4D29-B045-245B2F684A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2387" y="2666085"/>
            <a:ext cx="4572000" cy="3482162"/>
          </a:xfrm>
          <a:prstGeom prst="rect">
            <a:avLst/>
          </a:prstGeom>
          <a:noFill/>
        </p:spPr>
      </p:pic>
      <p:pic>
        <p:nvPicPr>
          <p:cNvPr id="10" name="Picture 2" descr="http://www.army-shop.cz/img_produkty/nejvetsi/vlajakcr.jpg">
            <a:extLst>
              <a:ext uri="{FF2B5EF4-FFF2-40B4-BE49-F238E27FC236}">
                <a16:creationId xmlns:a16="http://schemas.microsoft.com/office/drawing/2014/main" id="{506FE286-5E94-43D2-9F0A-3C194947EF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9853" y="2666085"/>
            <a:ext cx="5216722" cy="34821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16385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Sviatok svätého Cyrila a Metoda – 5. júl</a:t>
            </a:r>
            <a:endParaRPr lang="en-GB" dirty="0"/>
          </a:p>
        </p:txBody>
      </p:sp>
      <p:pic>
        <p:nvPicPr>
          <p:cNvPr id="5" name="Obrázok 4" descr="https://www.senec.sk/userfiles/image/ImageGallery/466/image/0111.jpg">
            <a:extLst>
              <a:ext uri="{FF2B5EF4-FFF2-40B4-BE49-F238E27FC236}">
                <a16:creationId xmlns:a16="http://schemas.microsoft.com/office/drawing/2014/main" id="{9CD31A62-F576-460B-B65A-D9605D0EA7A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877" y="2639551"/>
            <a:ext cx="5171768" cy="3396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VÃ½sledok vyhÄ¾adÃ¡vania obrÃ¡zkov pre dopyt sv cyril a metod 2â¬">
            <a:extLst>
              <a:ext uri="{FF2B5EF4-FFF2-40B4-BE49-F238E27FC236}">
                <a16:creationId xmlns:a16="http://schemas.microsoft.com/office/drawing/2014/main" id="{3F757A6B-2B91-4D0A-97B4-9A1B25BCE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071" y="2639551"/>
            <a:ext cx="35052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442950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/>
          </a:bodyPr>
          <a:lstStyle/>
          <a:p>
            <a:r>
              <a:rPr lang="sk-SK" dirty="0"/>
              <a:t>Deň narodenia Ľ. Štúra – 29. október</a:t>
            </a:r>
            <a:endParaRPr lang="en-GB" dirty="0"/>
          </a:p>
        </p:txBody>
      </p:sp>
      <p:pic>
        <p:nvPicPr>
          <p:cNvPr id="5" name="Picture 2" descr="http://oskole.sk/userfiles/image/zaida/dejepis/%C5%A0t%C3%BArovsk%C3%A1%20gener%C3%A1cia%20a%20jej%20ciele%20-%20t%C3%A9ma_html_4eb55866.jpg">
            <a:extLst>
              <a:ext uri="{FF2B5EF4-FFF2-40B4-BE49-F238E27FC236}">
                <a16:creationId xmlns:a16="http://schemas.microsoft.com/office/drawing/2014/main" id="{3B808EAA-95FA-444C-9965-67F13E51B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1226" y="2556932"/>
            <a:ext cx="2500118" cy="3456384"/>
          </a:xfrm>
          <a:prstGeom prst="rect">
            <a:avLst/>
          </a:prstGeom>
          <a:noFill/>
        </p:spPr>
      </p:pic>
      <p:pic>
        <p:nvPicPr>
          <p:cNvPr id="12290" name="Picture 2" descr="VÃ½sledok vyhÄ¾adÃ¡vania obrÃ¡zkov pre dopyt miesto narodenia Å¡tÃºra uhrovec">
            <a:extLst>
              <a:ext uri="{FF2B5EF4-FFF2-40B4-BE49-F238E27FC236}">
                <a16:creationId xmlns:a16="http://schemas.microsoft.com/office/drawing/2014/main" id="{40B225BB-6568-4B5C-B2AA-045322524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489" y="2556932"/>
            <a:ext cx="6163698" cy="3459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86653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/>
          </a:bodyPr>
          <a:lstStyle/>
          <a:p>
            <a:r>
              <a:rPr lang="sk-SK" dirty="0"/>
              <a:t>Deň reformácie– 31. október</a:t>
            </a:r>
            <a:endParaRPr lang="en-GB" dirty="0"/>
          </a:p>
        </p:txBody>
      </p:sp>
      <p:pic>
        <p:nvPicPr>
          <p:cNvPr id="9" name="Obrázok 8" descr="VÃ½sledok vyhÄ¾adÃ¡vania obrÃ¡zkov pre dopyt DeÅ reformÃ¡cie">
            <a:extLst>
              <a:ext uri="{FF2B5EF4-FFF2-40B4-BE49-F238E27FC236}">
                <a16:creationId xmlns:a16="http://schemas.microsoft.com/office/drawing/2014/main" id="{46381F0B-7B3C-4571-A0AD-C87D3D7A35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885" y="2647793"/>
            <a:ext cx="5164597" cy="33541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14" name="Picture 2" descr="VÃ½sledok vyhÄ¾adÃ¡vania obrÃ¡zkov pre dopyt Å¡Ã­renie reformÃ¡cie mapa">
            <a:extLst>
              <a:ext uri="{FF2B5EF4-FFF2-40B4-BE49-F238E27FC236}">
                <a16:creationId xmlns:a16="http://schemas.microsoft.com/office/drawing/2014/main" id="{25025F95-71E1-4C38-8E31-6F71F8B98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166" y="2647793"/>
            <a:ext cx="2296009" cy="3354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1550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756" y="981440"/>
            <a:ext cx="10785986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Deň vyhlásenia Slovenska za samostatnú cirkevnú provinciu – 30. december</a:t>
            </a:r>
            <a:endParaRPr lang="en-GB" dirty="0"/>
          </a:p>
        </p:txBody>
      </p:sp>
      <p:pic>
        <p:nvPicPr>
          <p:cNvPr id="16386" name="Picture 2" descr="VÃ½sledok vyhÄ¾adÃ¡vania obrÃ¡zkov pre dopyt pÃ¡peÅ¾ pavol VI">
            <a:extLst>
              <a:ext uri="{FF2B5EF4-FFF2-40B4-BE49-F238E27FC236}">
                <a16:creationId xmlns:a16="http://schemas.microsoft.com/office/drawing/2014/main" id="{C4352E87-C540-4B52-8221-170FAD7A0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0532" y="2533798"/>
            <a:ext cx="2855349" cy="3525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ok 4">
            <a:extLst>
              <a:ext uri="{FF2B5EF4-FFF2-40B4-BE49-F238E27FC236}">
                <a16:creationId xmlns:a16="http://schemas.microsoft.com/office/drawing/2014/main" id="{1EDCAB9F-605E-4F23-BD33-962BF310FE82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973" y="2533798"/>
            <a:ext cx="6532511" cy="35912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06882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DC7098B-AE63-470D-A677-5B6A4A51F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2777066"/>
            <a:ext cx="9601196" cy="1303867"/>
          </a:xfrm>
        </p:spPr>
        <p:txBody>
          <a:bodyPr/>
          <a:lstStyle/>
          <a:p>
            <a:r>
              <a:rPr lang="sk-SK" dirty="0"/>
              <a:t>Ďakujem za pozornosť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555222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k-SK" u="sng" dirty="0">
                <a:hlinkClick r:id="rId2"/>
              </a:rPr>
              <a:t>https://www.aktuality.sk/clanok/311102/na-novy-rok-si-pripominame-den-vzniku-slovenskej-republiky/</a:t>
            </a:r>
            <a:endParaRPr lang="sk-SK" u="sng" dirty="0"/>
          </a:p>
          <a:p>
            <a:pPr algn="just"/>
            <a:r>
              <a:rPr lang="en-GB" dirty="0">
                <a:hlinkClick r:id="rId3"/>
              </a:rPr>
              <a:t>https://sk.wikipedia.org/wiki/%C5%A0t%C3%A1tny_znak_Slovenska#/media/S%C3%BAbor:Coat_of_arms_of_Slovakia.svg</a:t>
            </a:r>
            <a:endParaRPr lang="sk-SK" dirty="0"/>
          </a:p>
          <a:p>
            <a:pPr algn="just"/>
            <a:r>
              <a:rPr lang="sk-SK" u="sng" dirty="0">
                <a:hlinkClick r:id="rId4"/>
              </a:rPr>
              <a:t>https://www.senec.sk/sk/podujatie/slavnostny-koncert-pri-prilezitosti-sviatku-sv-cyrila-a-metodaky/</a:t>
            </a:r>
            <a:endParaRPr lang="sk-SK" u="sng" dirty="0"/>
          </a:p>
          <a:p>
            <a:pPr algn="just"/>
            <a:r>
              <a:rPr lang="en-GB" dirty="0">
                <a:hlinkClick r:id="rId5"/>
              </a:rPr>
              <a:t>https://zberatelstvo.com/pamatne-2-euro-mince/243-slovensko-2-euro-2013-cyril-a-metod.html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27175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sk-SK" u="sng" dirty="0">
                <a:hlinkClick r:id="rId2"/>
              </a:rPr>
              <a:t>https://www.ta3.com/clanok/1025825/pred-69-rokmi-sa-zacalo-slovenske-narodne-povstanie.html</a:t>
            </a:r>
            <a:endParaRPr lang="sk-SK" u="sng" dirty="0"/>
          </a:p>
          <a:p>
            <a:pPr algn="just"/>
            <a:r>
              <a:rPr lang="en-GB" dirty="0">
                <a:hlinkClick r:id="rId3"/>
              </a:rPr>
              <a:t>https://sk.wikipedia.org/wiki/Slovensk%C3%A9_n%C3%A1rodn%C3%A9_povstanie#/media/S%C3%BAbor:SNP_map11.png</a:t>
            </a:r>
            <a:endParaRPr lang="sk-SK" dirty="0"/>
          </a:p>
          <a:p>
            <a:pPr algn="just"/>
            <a:r>
              <a:rPr lang="sk-SK" u="sng" dirty="0">
                <a:hlinkClick r:id="rId4"/>
              </a:rPr>
              <a:t>https://www.napalete.sk/pred-25-rokmi-slovensko-prijalo-ustavu-samostatneho-statu/</a:t>
            </a:r>
            <a:endParaRPr lang="sk-SK" u="sng" dirty="0"/>
          </a:p>
          <a:p>
            <a:pPr algn="just"/>
            <a:r>
              <a:rPr lang="en-GB" dirty="0">
                <a:hlinkClick r:id="rId5"/>
              </a:rPr>
              <a:t>https://www.bystricoviny.sk/historia-2/prvy-september-den-ustavy-slovenskej-republiky-2/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45684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en-GB" dirty="0">
                <a:hlinkClick r:id="rId2"/>
              </a:rPr>
              <a:t>http://ozahori.sk/2016/11/17/pad-komunizmu-zacal-neznou-revoluciou-17-novembra-1989/</a:t>
            </a:r>
            <a:endParaRPr lang="sk-SK" dirty="0">
              <a:hlinkClick r:id="rId3"/>
            </a:endParaRPr>
          </a:p>
          <a:p>
            <a:pPr algn="just"/>
            <a:r>
              <a:rPr lang="en-GB" dirty="0">
                <a:hlinkClick r:id="rId3"/>
              </a:rPr>
              <a:t>https://www.aktuality.sk/clanok/642456/nezna-revolucia-ako-sa-rodila-sloboda/</a:t>
            </a:r>
            <a:endParaRPr lang="sk-SK" dirty="0"/>
          </a:p>
          <a:p>
            <a:pPr algn="just"/>
            <a:r>
              <a:rPr lang="sk-SK" u="sng" dirty="0">
                <a:hlinkClick r:id="rId4"/>
              </a:rPr>
              <a:t>http://ssjh.sk/ssjh-modal.php?IDmodal=510</a:t>
            </a:r>
            <a:endParaRPr lang="sk-SK" u="sng" dirty="0"/>
          </a:p>
          <a:p>
            <a:pPr algn="just"/>
            <a:r>
              <a:rPr lang="sk-SK" u="sng" dirty="0">
                <a:hlinkClick r:id="rId5"/>
              </a:rPr>
              <a:t>https://slovenske-zvyky.webnode.sk/kalendar-akcii/jar/velky-piatok/</a:t>
            </a:r>
            <a:endParaRPr lang="sk-SK" u="sng" dirty="0"/>
          </a:p>
          <a:p>
            <a:pPr algn="just"/>
            <a:r>
              <a:rPr lang="sk-SK" u="sng" dirty="0">
                <a:hlinkClick r:id="rId6"/>
              </a:rPr>
              <a:t>http://www.tvnoviny.sk/domace/1823860_fotogaleria-na-velkonocny-pondelok-to-zeny-schytali-napriec-celym-slovenskom</a:t>
            </a:r>
            <a:endParaRPr lang="en-GB" dirty="0"/>
          </a:p>
          <a:p>
            <a:pPr algn="just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287905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k-SK" u="sng" dirty="0">
                <a:hlinkClick r:id="rId2"/>
              </a:rPr>
              <a:t>https://myzahorie.sme.sk/c/6784531/sviatok-prace-si-pripomenu-v-dojci-recesiou.html</a:t>
            </a:r>
            <a:endParaRPr lang="sk-SK" u="sng" dirty="0"/>
          </a:p>
          <a:p>
            <a:pPr algn="just"/>
            <a:r>
              <a:rPr lang="en-GB" dirty="0">
                <a:hlinkClick r:id="rId3"/>
              </a:rPr>
              <a:t>http://narodnenoviny.sk/sviatok-prace-1-maj/</a:t>
            </a:r>
            <a:endParaRPr lang="sk-SK" dirty="0"/>
          </a:p>
          <a:p>
            <a:pPr algn="just"/>
            <a:r>
              <a:rPr lang="sk-SK" u="sng" dirty="0">
                <a:hlinkClick r:id="rId4"/>
              </a:rPr>
              <a:t>https://mikulas.dnes24.sk/galeria/den-vitazstva-nad-fasizmom-pozvanka-32061/fotografia-1?articleId=153494</a:t>
            </a:r>
            <a:endParaRPr lang="sk-SK" u="sng" dirty="0"/>
          </a:p>
          <a:p>
            <a:pPr algn="just"/>
            <a:r>
              <a:rPr lang="en-GB" dirty="0">
                <a:hlinkClick r:id="rId5"/>
              </a:rPr>
              <a:t>http://www.nazahori.sk/index.php/senica/item/2370-video-8-maj-den-vitazstva-nad-fasizmom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0635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https://doverujem-a-verim.blogspot.com/2018/09/novena-k-sedembolestnej-panne-marii.html</a:t>
            </a:r>
            <a:endParaRPr lang="sk-SK" dirty="0"/>
          </a:p>
          <a:p>
            <a:pPr algn="just"/>
            <a:r>
              <a:rPr lang="en-GB" dirty="0">
                <a:hlinkClick r:id="rId3"/>
              </a:rPr>
              <a:t>https://sk.wikipedia.org/wiki/S%C3%BAbor:Bazilika_%C5%A0a%C5%A1t%C3%ADn-Str%C3%A1%C5%BEe_2.jpg</a:t>
            </a:r>
            <a:endParaRPr lang="sk-SK" dirty="0"/>
          </a:p>
          <a:p>
            <a:pPr algn="just"/>
            <a:r>
              <a:rPr lang="en-GB" dirty="0">
                <a:hlinkClick r:id="rId4"/>
              </a:rPr>
              <a:t>https://chrenova.fara.sk/test/-/blogs/rok-sedembolestnej-panny-marie</a:t>
            </a:r>
            <a:endParaRPr lang="sk-SK" dirty="0"/>
          </a:p>
          <a:p>
            <a:pPr algn="just"/>
            <a:r>
              <a:rPr lang="sk-SK" u="sng" dirty="0">
                <a:hlinkClick r:id="rId5"/>
              </a:rPr>
              <a:t>https://pixabay.com/sk/illustrations/sviatok-v%C5%A1etk%C3%BDch-sv%C3%A4t%C3%BDch-christian-2887463/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7531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https://eduworld.sk/cd/jaroslava-konickova/612/halloween-ci-dusicky</a:t>
            </a:r>
            <a:endParaRPr lang="sk-SK" dirty="0"/>
          </a:p>
          <a:p>
            <a:pPr algn="just"/>
            <a:r>
              <a:rPr lang="sk-SK" u="sng" dirty="0">
                <a:hlinkClick r:id="rId3"/>
              </a:rPr>
              <a:t>http://ahojbardejov.sk/clanky/clanok/1777/ako-travia-stedry-den-jednotlive-farnosti-v-bardejove-/</a:t>
            </a:r>
            <a:endParaRPr lang="sk-SK" u="sng" dirty="0"/>
          </a:p>
          <a:p>
            <a:pPr algn="just"/>
            <a:r>
              <a:rPr lang="en-GB" dirty="0">
                <a:hlinkClick r:id="rId4"/>
              </a:rPr>
              <a:t>https://www.aktuality.sk/clanok/396158/kolko-slovakov-dodrziava-post-na-stedry-den/</a:t>
            </a:r>
            <a:endParaRPr lang="sk-SK" dirty="0"/>
          </a:p>
          <a:p>
            <a:pPr algn="just"/>
            <a:r>
              <a:rPr lang="sk-SK" u="sng" dirty="0">
                <a:hlinkClick r:id="rId5"/>
              </a:rPr>
              <a:t>https://napisali.sk/clanky/slavime-prvy-sviatok-vianocny-aj-tento-den-ma-svoje-zvyklosti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072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Výročie SNP – 29. august</a:t>
            </a:r>
            <a:endParaRPr lang="en-GB" dirty="0"/>
          </a:p>
        </p:txBody>
      </p:sp>
      <p:pic>
        <p:nvPicPr>
          <p:cNvPr id="6" name="Obrázok 5" descr="Pred 69. rokmi sa zaÄalo SlovenskÃ© nÃ¡rodnÃ© povstanie">
            <a:extLst>
              <a:ext uri="{FF2B5EF4-FFF2-40B4-BE49-F238E27FC236}">
                <a16:creationId xmlns:a16="http://schemas.microsoft.com/office/drawing/2014/main" id="{3DDA2940-4E44-4B19-966C-749470BFA18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318" y="2615381"/>
            <a:ext cx="4081616" cy="3441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 descr="https://upload.wikimedia.org/wikipedia/commons/thumb/a/a8/SNP_map11.png/1920px-SNP_map11.png">
            <a:extLst>
              <a:ext uri="{FF2B5EF4-FFF2-40B4-BE49-F238E27FC236}">
                <a16:creationId xmlns:a16="http://schemas.microsoft.com/office/drawing/2014/main" id="{F2646F45-8BF0-4143-8573-6E01C82DC7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140" y="2615381"/>
            <a:ext cx="5820696" cy="3074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34299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sk-SK" u="sng" dirty="0">
                <a:hlinkClick r:id="rId2"/>
              </a:rPr>
              <a:t>http://ssjh.sk/ssjh-modal.php?IDmodal=691</a:t>
            </a:r>
            <a:endParaRPr lang="sk-SK" u="sng" dirty="0"/>
          </a:p>
          <a:p>
            <a:pPr algn="just"/>
            <a:r>
              <a:rPr lang="en-GB" dirty="0">
                <a:hlinkClick r:id="rId3"/>
              </a:rPr>
              <a:t>http://www7.teraz.sk/slovensko/zo-svieckovej-manifestacie-sa-stal-de/188340-clanok.html</a:t>
            </a:r>
            <a:endParaRPr lang="sk-SK" dirty="0"/>
          </a:p>
          <a:p>
            <a:pPr algn="just"/>
            <a:r>
              <a:rPr lang="sk-SK" u="sng" dirty="0">
                <a:hlinkClick r:id="rId4"/>
              </a:rPr>
              <a:t>https://www.tyzden.sk/spolocnost/6563/koniec-klastorov/</a:t>
            </a:r>
            <a:endParaRPr lang="sk-SK" u="sng" dirty="0"/>
          </a:p>
          <a:p>
            <a:pPr algn="just"/>
            <a:r>
              <a:rPr lang="en-GB" dirty="0">
                <a:hlinkClick r:id="rId5"/>
              </a:rPr>
              <a:t>https://www.zasvatenyzivot.sk/vyrocne-spomienky-na-barbarsku-noc/</a:t>
            </a:r>
            <a:endParaRPr lang="sk-SK" dirty="0"/>
          </a:p>
          <a:p>
            <a:pPr algn="just"/>
            <a:r>
              <a:rPr lang="sk-SK" u="sng" dirty="0">
                <a:hlinkClick r:id="rId6"/>
              </a:rPr>
              <a:t>https://www.topky.sk/cl/100535/1790747/15--vyrocie-vstupu-Slovenska-do-EU--Nasa-cesta-bola-miestami-dost-trnista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377124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https://sk.wikipedia.org/wiki/Eur%C3%B3pska_%C3%BAnia</a:t>
            </a:r>
            <a:endParaRPr lang="sk-SK" dirty="0"/>
          </a:p>
          <a:p>
            <a:pPr algn="just"/>
            <a:r>
              <a:rPr lang="sk-SK" u="sng" dirty="0">
                <a:hlinkClick r:id="rId3"/>
              </a:rPr>
              <a:t>http://www1.teraz.sk/slovensko/hrnko-stefanik-hrdinom-ludakov-partizano/194880-clanok.html?mostViewedArticlesInSectionTab=0</a:t>
            </a:r>
            <a:endParaRPr lang="sk-SK" u="sng" dirty="0"/>
          </a:p>
          <a:p>
            <a:pPr algn="just"/>
            <a:r>
              <a:rPr lang="en-GB" dirty="0">
                <a:hlinkClick r:id="rId4"/>
              </a:rPr>
              <a:t>https://sk.wikipedia.org/wiki/Milan_Rastislav_%C5%A0tef%C3%A1nik</a:t>
            </a:r>
            <a:endParaRPr lang="sk-SK" dirty="0"/>
          </a:p>
          <a:p>
            <a:pPr algn="just"/>
            <a:r>
              <a:rPr lang="en-GB" dirty="0">
                <a:hlinkClick r:id="rId5"/>
              </a:rPr>
              <a:t>http://matica.sk/m-r-stefanik-a-jeho-odkaz-pre-sucasnost/</a:t>
            </a:r>
            <a:endParaRPr lang="sk-SK" dirty="0"/>
          </a:p>
          <a:p>
            <a:pPr algn="just"/>
            <a:r>
              <a:rPr lang="sk-SK" dirty="0"/>
              <a:t> </a:t>
            </a:r>
            <a:r>
              <a:rPr lang="en-GB" u="sng" dirty="0">
                <a:hlinkClick r:id="rId6"/>
              </a:rPr>
              <a:t>https://www.turieconline.sk/spravy/historia/clanok/1407-pripomenieme-si-153-vyrocie-prijatia-memoranda-naroda-slovenskeho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650692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GB" dirty="0">
                <a:hlinkClick r:id="rId2"/>
              </a:rPr>
              <a:t>https://www.facebook.com/sdku.ds/posts/10155540303679171:0</a:t>
            </a:r>
            <a:endParaRPr lang="sk-SK" dirty="0"/>
          </a:p>
          <a:p>
            <a:pPr algn="just"/>
            <a:r>
              <a:rPr lang="en-GB" dirty="0">
                <a:hlinkClick r:id="rId3"/>
              </a:rPr>
              <a:t>https://sk.wikipedia.org/wiki/Matica_slovensk%C3%A1</a:t>
            </a:r>
            <a:endParaRPr lang="sk-SK" dirty="0"/>
          </a:p>
          <a:p>
            <a:pPr algn="just"/>
            <a:r>
              <a:rPr lang="en-GB" dirty="0">
                <a:hlinkClick r:id="rId4"/>
              </a:rPr>
              <a:t>http://www.magistra-historia.sk/vystahovalectvo-slovakov-za-pracou-v-19-a-20-storoci-i/</a:t>
            </a:r>
            <a:endParaRPr lang="sk-SK" dirty="0"/>
          </a:p>
          <a:p>
            <a:pPr algn="just"/>
            <a:r>
              <a:rPr lang="en-GB" dirty="0">
                <a:hlinkClick r:id="rId5"/>
              </a:rPr>
              <a:t>https://zurnal.pravda.sk/neznama-historia/clanok/359928-bratislava-prestupnou-stanicou-pre-150-tisic-utecencov/</a:t>
            </a:r>
            <a:endParaRPr lang="sk-SK" dirty="0"/>
          </a:p>
          <a:p>
            <a:pPr algn="just"/>
            <a:r>
              <a:rPr lang="en-GB" u="sng" dirty="0">
                <a:hlinkClick r:id="rId6"/>
              </a:rPr>
              <a:t>https://www.ta3.com/clanok/1132040/pripominame-si-vyrocie-deklaracie-o-zvrchovanosti-dodnes-rozdeluje.html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67868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http://www.pluska.sk/spravy/z-domova/ivan-gasparovic-deklaracia-zvrchovanosti-bola-prijata-z-vole-ludi.html?forward=sk_mobil_clanok.jsp</a:t>
            </a:r>
            <a:endParaRPr lang="sk-SK" dirty="0"/>
          </a:p>
          <a:p>
            <a:pPr algn="just"/>
            <a:r>
              <a:rPr lang="en-GB" dirty="0">
                <a:hlinkClick r:id="rId3"/>
              </a:rPr>
              <a:t>http://matica.sk/i_1229631/</a:t>
            </a:r>
            <a:endParaRPr lang="sk-SK" dirty="0"/>
          </a:p>
          <a:p>
            <a:pPr algn="just"/>
            <a:r>
              <a:rPr lang="en-GB" dirty="0">
                <a:hlinkClick r:id="rId4"/>
              </a:rPr>
              <a:t>http://matica.sk/o-matici-slovenskej/historia-matice-slovenskej/</a:t>
            </a:r>
            <a:endParaRPr lang="sk-SK" dirty="0"/>
          </a:p>
          <a:p>
            <a:pPr algn="just"/>
            <a:r>
              <a:rPr lang="en-GB" dirty="0">
                <a:hlinkClick r:id="rId5"/>
              </a:rPr>
              <a:t>http://www9.teraz.sk/trenciansky-kraj/v-handlovej-budu-spominat-na-obete-ba/339170-clanok.html</a:t>
            </a:r>
            <a:endParaRPr lang="sk-SK" dirty="0"/>
          </a:p>
          <a:p>
            <a:pPr algn="just"/>
            <a:r>
              <a:rPr lang="en-GB" dirty="0">
                <a:hlinkClick r:id="rId6"/>
              </a:rPr>
              <a:t>http://www.vskmineral.sk/novinky/banicky-znak/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1552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en-GB" dirty="0">
                <a:hlinkClick r:id="rId2"/>
              </a:rPr>
              <a:t>https://www.retronews.fr/conflits-et-relations-internationales/echo-de-presse/2018/01/26/1944-premiers-temoignages-de</a:t>
            </a:r>
            <a:endParaRPr lang="sk-SK" dirty="0"/>
          </a:p>
          <a:p>
            <a:pPr algn="just"/>
            <a:r>
              <a:rPr lang="en-GB" u="sng" dirty="0">
                <a:hlinkClick r:id="rId3"/>
              </a:rPr>
              <a:t>https://www.teraz.sk/slovensko/holokaust-obete-pamatny-den-zidia/57509-clanok.html</a:t>
            </a:r>
            <a:endParaRPr lang="sk-SK" u="sng" dirty="0"/>
          </a:p>
          <a:p>
            <a:pPr algn="just"/>
            <a:r>
              <a:rPr lang="en-GB" dirty="0">
                <a:hlinkClick r:id="rId4"/>
              </a:rPr>
              <a:t>http://www.netky.sk/clanok/den-vzniku-slovenskej-narodnej-rady-si-pripomina-pamatnym-dnom</a:t>
            </a:r>
            <a:endParaRPr lang="sk-SK" dirty="0"/>
          </a:p>
          <a:p>
            <a:pPr algn="just"/>
            <a:r>
              <a:rPr lang="en-GB" dirty="0">
                <a:hlinkClick r:id="rId5"/>
              </a:rPr>
              <a:t>https://www.nrsr.sk/web/Default.aspx?sid=udalosti/udalost&amp;MasterID=53079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046593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http://www.nizketatry.sk/mapy/slovensko/slovensko.html</a:t>
            </a:r>
            <a:endParaRPr lang="sk-SK" dirty="0"/>
          </a:p>
          <a:p>
            <a:pPr algn="just"/>
            <a:r>
              <a:rPr lang="en-GB" dirty="0">
                <a:hlinkClick r:id="rId3"/>
              </a:rPr>
              <a:t>https://www.dukladestination.com/typ-atrakcie-destinacie/cesta-vojnovych-hrdinov/</a:t>
            </a:r>
            <a:endParaRPr lang="sk-SK" dirty="0"/>
          </a:p>
          <a:p>
            <a:pPr algn="just"/>
            <a:r>
              <a:rPr lang="en-GB" dirty="0">
                <a:hlinkClick r:id="rId4"/>
              </a:rPr>
              <a:t>http://www.andrejhlinka.sk/clanky/jurajkuniakobraz</a:t>
            </a:r>
            <a:endParaRPr lang="sk-SK" dirty="0"/>
          </a:p>
          <a:p>
            <a:pPr algn="just"/>
            <a:r>
              <a:rPr lang="en-GB" u="sng" dirty="0">
                <a:hlinkClick r:id="rId5"/>
              </a:rPr>
              <a:t>https://history.hnonline.sk/nove-dejiny/1051284-masakra-v-cernovej-sokovala-svet-a-odhalila-narodnostny-utlak-v-uhorsku</a:t>
            </a:r>
            <a:endParaRPr lang="sk-SK" u="sng" dirty="0"/>
          </a:p>
          <a:p>
            <a:pPr algn="just"/>
            <a:r>
              <a:rPr lang="en-GB" u="sng" dirty="0">
                <a:hlinkClick r:id="rId6"/>
              </a:rPr>
              <a:t>https://warthunder.com/cz/news/1466--cz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0870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https://sk.wikipedia.org/wiki/Vlajka_%C4%8Cesko-Slovenska</a:t>
            </a:r>
            <a:endParaRPr lang="sk-SK" dirty="0"/>
          </a:p>
          <a:p>
            <a:pPr algn="just"/>
            <a:r>
              <a:rPr lang="en-GB" u="sng" dirty="0">
                <a:hlinkClick r:id="rId3"/>
              </a:rPr>
              <a:t>https://sk.wikipedia.org/wiki/%C4%BDudov%C3%ADt_%C5%A0t%C3%BAr</a:t>
            </a:r>
            <a:endParaRPr lang="sk-SK" u="sng" dirty="0"/>
          </a:p>
          <a:p>
            <a:pPr algn="just"/>
            <a:r>
              <a:rPr lang="en-GB" dirty="0">
                <a:hlinkClick r:id="rId4"/>
              </a:rPr>
              <a:t>https://spravy.pravda.sk/regiony/clanok/297746-o-spolocny-rodny-dom-sa-deli-stur-s-dubcekom/</a:t>
            </a:r>
            <a:endParaRPr lang="sk-SK" dirty="0"/>
          </a:p>
          <a:p>
            <a:pPr algn="just"/>
            <a:r>
              <a:rPr lang="en-GB" u="sng" dirty="0">
                <a:hlinkClick r:id="rId5"/>
              </a:rPr>
              <a:t>https://svet.sme.sk/c/20684984/martin-luther-refomacia-tezy-katedrala-500-vyrocie.html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6984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DFE61D6-91B8-4F2C-91CE-92BFF445D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Zoznam použitých zdrojov</a:t>
            </a:r>
            <a:endParaRPr lang="en-GB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964D61C2-23B2-4DCE-95BD-F0CB19A9DE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dirty="0">
                <a:hlinkClick r:id="rId2"/>
              </a:rPr>
              <a:t>https://sk.wikipedia.org/wiki/Martin_Luther</a:t>
            </a:r>
            <a:endParaRPr lang="sk-SK" dirty="0"/>
          </a:p>
          <a:p>
            <a:pPr algn="just"/>
            <a:r>
              <a:rPr lang="en-GB" dirty="0">
                <a:hlinkClick r:id="rId3"/>
              </a:rPr>
              <a:t>https://sk.wikipedia.org/wiki/Pavol_VI.</a:t>
            </a:r>
            <a:endParaRPr lang="sk-SK" dirty="0"/>
          </a:p>
          <a:p>
            <a:pPr algn="just"/>
            <a:r>
              <a:rPr lang="en-GB" u="sng" dirty="0">
                <a:hlinkClick r:id="rId4"/>
              </a:rPr>
              <a:t>https://www.wikiwand.com/cs/%C5%98%C3%ADmskokatolick%C3%A1_c%C3%ADrkev_na_Slovensku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3707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Deň Ústavy Slovenskej republiky – 1. september</a:t>
            </a:r>
            <a:endParaRPr lang="en-GB" dirty="0"/>
          </a:p>
        </p:txBody>
      </p:sp>
      <p:pic>
        <p:nvPicPr>
          <p:cNvPr id="5" name="Obrázok 4" descr="VÃ½sledok vyhÄ¾adÃ¡vania obrÃ¡zkov pre dopyt Ãºstav sr prijatie">
            <a:extLst>
              <a:ext uri="{FF2B5EF4-FFF2-40B4-BE49-F238E27FC236}">
                <a16:creationId xmlns:a16="http://schemas.microsoft.com/office/drawing/2014/main" id="{8699BC12-FB09-469A-A60A-E1B7051723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017" y="2556387"/>
            <a:ext cx="4781161" cy="3448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8" name="Picture 2" descr="VÃ½sledok vyhÄ¾adÃ¡vania obrÃ¡zkov pre dopyt Ãºstava sr">
            <a:extLst>
              <a:ext uri="{FF2B5EF4-FFF2-40B4-BE49-F238E27FC236}">
                <a16:creationId xmlns:a16="http://schemas.microsoft.com/office/drawing/2014/main" id="{16F70491-5D52-44B1-BEC9-6F31508FFA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2" y="2556387"/>
            <a:ext cx="4941981" cy="3448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0433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 fontScale="90000"/>
          </a:bodyPr>
          <a:lstStyle/>
          <a:p>
            <a:r>
              <a:rPr lang="sk-SK" dirty="0"/>
              <a:t>Deň boja za slobodu a demokraciu – 17. november</a:t>
            </a:r>
            <a:endParaRPr lang="en-GB" dirty="0"/>
          </a:p>
        </p:txBody>
      </p:sp>
      <p:pic>
        <p:nvPicPr>
          <p:cNvPr id="6" name="Picture 2" descr="Výsledok vyhľadávania obrázkov pre dopyt 17.november">
            <a:extLst>
              <a:ext uri="{FF2B5EF4-FFF2-40B4-BE49-F238E27FC236}">
                <a16:creationId xmlns:a16="http://schemas.microsoft.com/office/drawing/2014/main" id="{F9A969F7-46BD-4E90-9152-7B2C68E09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6"/>
          <a:stretch/>
        </p:blipFill>
        <p:spPr bwMode="auto">
          <a:xfrm>
            <a:off x="6763386" y="2595715"/>
            <a:ext cx="4417142" cy="346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SÃºvisiaci obrÃ¡zok">
            <a:extLst>
              <a:ext uri="{FF2B5EF4-FFF2-40B4-BE49-F238E27FC236}">
                <a16:creationId xmlns:a16="http://schemas.microsoft.com/office/drawing/2014/main" id="{F8BB613A-B7FD-4B2D-97E4-2482DB682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472" y="2595715"/>
            <a:ext cx="5192683" cy="346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717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Zjavenie Pána (Traja králi) – 6. január</a:t>
            </a:r>
            <a:endParaRPr lang="en-GB" dirty="0"/>
          </a:p>
        </p:txBody>
      </p:sp>
      <p:pic>
        <p:nvPicPr>
          <p:cNvPr id="7" name="Obrázok 6" descr="VÃ½sledok vyhÄ¾adÃ¡vania obrÃ¡zkov pre dopyt Zjavenie PÃ¡na (Traja krÃ¡li)">
            <a:extLst>
              <a:ext uri="{FF2B5EF4-FFF2-40B4-BE49-F238E27FC236}">
                <a16:creationId xmlns:a16="http://schemas.microsoft.com/office/drawing/2014/main" id="{4C8F4B31-A6EB-43CA-9BAE-BAE8B14461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6942" y="2605547"/>
            <a:ext cx="6778115" cy="34670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7852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Veľký piatok – pohyblivý dátum</a:t>
            </a:r>
            <a:endParaRPr lang="en-GB" dirty="0"/>
          </a:p>
        </p:txBody>
      </p:sp>
      <p:pic>
        <p:nvPicPr>
          <p:cNvPr id="4" name="Obrázok 3" descr="VÃ½sledok vyhÄ¾adÃ¡vania obrÃ¡zkov pre dopyt VeÄ¾kÃ½ piatok">
            <a:extLst>
              <a:ext uri="{FF2B5EF4-FFF2-40B4-BE49-F238E27FC236}">
                <a16:creationId xmlns:a16="http://schemas.microsoft.com/office/drawing/2014/main" id="{A58B24ED-96E4-4189-98FE-1D914D40FC9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6104" y="2595715"/>
            <a:ext cx="4859791" cy="3417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1529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98F7FD-E64F-4AEF-AEFE-80B4D482F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60" y="982132"/>
            <a:ext cx="10569677" cy="1303867"/>
          </a:xfrm>
        </p:spPr>
        <p:txBody>
          <a:bodyPr>
            <a:normAutofit/>
          </a:bodyPr>
          <a:lstStyle/>
          <a:p>
            <a:r>
              <a:rPr lang="sk-SK" dirty="0"/>
              <a:t>Veľkonočný pondelok – pohyblivý dátum</a:t>
            </a:r>
            <a:endParaRPr lang="en-GB" dirty="0"/>
          </a:p>
        </p:txBody>
      </p:sp>
      <p:pic>
        <p:nvPicPr>
          <p:cNvPr id="5" name="Obrázok 4" descr="VÃ½sledok vyhÄ¾adÃ¡vania obrÃ¡zkov pre dopyt VeÄ¾konoÄnÃ½ pondelok">
            <a:extLst>
              <a:ext uri="{FF2B5EF4-FFF2-40B4-BE49-F238E27FC236}">
                <a16:creationId xmlns:a16="http://schemas.microsoft.com/office/drawing/2014/main" id="{17A31C24-8B65-4C6F-8A49-1FB5F10F6A8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060" y="2526890"/>
            <a:ext cx="6515880" cy="35852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9179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írodný">
  <a:themeElements>
    <a:clrScheme name="Prírodný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Prírodný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Prírodn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367</TotalTime>
  <Words>1265</Words>
  <Application>Microsoft Office PowerPoint</Application>
  <PresentationFormat>Širokouhlá</PresentationFormat>
  <Paragraphs>109</Paragraphs>
  <Slides>47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47</vt:i4>
      </vt:variant>
    </vt:vector>
  </HeadingPairs>
  <TitlesOfParts>
    <vt:vector size="50" baseType="lpstr">
      <vt:lpstr>Arial</vt:lpstr>
      <vt:lpstr>Garamond</vt:lpstr>
      <vt:lpstr>Prírodný</vt:lpstr>
      <vt:lpstr>Štátne sviatky Dni pracovného pokoja Pamätné dni</vt:lpstr>
      <vt:lpstr>Deň vzniku Slovenskej republiky – 1. január</vt:lpstr>
      <vt:lpstr>Sviatok svätého Cyrila a Metoda – 5. júl</vt:lpstr>
      <vt:lpstr>Výročie SNP – 29. august</vt:lpstr>
      <vt:lpstr>Deň Ústavy Slovenskej republiky – 1. september</vt:lpstr>
      <vt:lpstr>Deň boja za slobodu a demokraciu – 17. november</vt:lpstr>
      <vt:lpstr>Zjavenie Pána (Traja králi) – 6. január</vt:lpstr>
      <vt:lpstr>Veľký piatok – pohyblivý dátum</vt:lpstr>
      <vt:lpstr>Veľkonočný pondelok – pohyblivý dátum</vt:lpstr>
      <vt:lpstr>Sviatok práce – 1. máj</vt:lpstr>
      <vt:lpstr>Deň víťazstva nad fašizmom – 8. máj</vt:lpstr>
      <vt:lpstr>Sedembolestná Panna Mária – 15. september</vt:lpstr>
      <vt:lpstr>Sviatok všetkých svätých – 1. november</vt:lpstr>
      <vt:lpstr>Štedrý deň – 24. december</vt:lpstr>
      <vt:lpstr>Prvý a druhý sviatok vianočný – 25. a 26. december</vt:lpstr>
      <vt:lpstr>Deň zápasu za ľudské práva – 25. marec</vt:lpstr>
      <vt:lpstr>Deň nespravodlivo stíhaných – 13. apríl</vt:lpstr>
      <vt:lpstr>Deň pristúpenia SR k EÚ – 1. máj</vt:lpstr>
      <vt:lpstr>Výročie úmrtia M. R. Štefánika – 4. máj</vt:lpstr>
      <vt:lpstr>Výročie Memoranda národa slovenského – 7. jún</vt:lpstr>
      <vt:lpstr>Deň zahraničných Slovákov – 5. júl</vt:lpstr>
      <vt:lpstr>Výročie deklarácie o zvrchovanosti SR – 17. júl</vt:lpstr>
      <vt:lpstr>Deň Matice slovenskej – 4. august</vt:lpstr>
      <vt:lpstr>Deň obetí banských nešťastí – 10. august</vt:lpstr>
      <vt:lpstr>Deň obetí holokaustu a rasového násilia – 9. september</vt:lpstr>
      <vt:lpstr>Deň vzniku SNR – 19. september</vt:lpstr>
      <vt:lpstr>Deň obetí Dukly – 6. október</vt:lpstr>
      <vt:lpstr>Deň černovskej tragédie – 27. október</vt:lpstr>
      <vt:lpstr>Deň vzniku samostatného Česko-slovenského štátu – 28. október</vt:lpstr>
      <vt:lpstr>Deň narodenia Ľ. Štúra – 29. október</vt:lpstr>
      <vt:lpstr>Deň reformácie– 31. október</vt:lpstr>
      <vt:lpstr>Deň vyhlásenia Slovenska za samostatnú cirkevnú provinciu – 30. december</vt:lpstr>
      <vt:lpstr>Ďakujem za pozornosť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  <vt:lpstr>Zoznam použitých zdrojov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Pamätné dni</dc:title>
  <dc:creator>Marián Vizy</dc:creator>
  <cp:lastModifiedBy>Marián Vizy</cp:lastModifiedBy>
  <cp:revision>24</cp:revision>
  <dcterms:created xsi:type="dcterms:W3CDTF">2019-05-12T13:33:54Z</dcterms:created>
  <dcterms:modified xsi:type="dcterms:W3CDTF">2019-06-06T17:28:22Z</dcterms:modified>
</cp:coreProperties>
</file>