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80" r:id="rId2"/>
    <p:sldId id="266" r:id="rId3"/>
    <p:sldId id="257" r:id="rId4"/>
    <p:sldId id="258" r:id="rId5"/>
    <p:sldId id="261" r:id="rId6"/>
    <p:sldId id="276" r:id="rId7"/>
    <p:sldId id="262" r:id="rId8"/>
    <p:sldId id="265" r:id="rId9"/>
    <p:sldId id="272" r:id="rId10"/>
    <p:sldId id="274" r:id="rId11"/>
    <p:sldId id="267" r:id="rId12"/>
    <p:sldId id="270" r:id="rId13"/>
    <p:sldId id="277" r:id="rId14"/>
    <p:sldId id="279" r:id="rId1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1365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9508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3249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3080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635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21512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2340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62739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705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1048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04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425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7020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0349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943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 smtClean="0"/>
              <a:t>Ak chcete pridať obrázok, kliknite na ikonu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44151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D35-6403-4598-B480-01DAC9EB8951}" type="datetimeFigureOut">
              <a:rPr lang="sk-SK" smtClean="0"/>
              <a:t>13.12.2016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0636D6-0567-4CEF-9E36-43D2FA526DC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5907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iuventa@iuventa.s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064393" cy="2071256"/>
          </a:xfrm>
        </p:spPr>
        <p:txBody>
          <a:bodyPr>
            <a:noAutofit/>
          </a:bodyPr>
          <a:lstStyle/>
          <a:p>
            <a:pPr algn="ctr"/>
            <a:r>
              <a:rPr lang="sk-SK" sz="4400" b="1" dirty="0"/>
              <a:t>„Nové výzvy a potreby </a:t>
            </a:r>
            <a:r>
              <a:rPr lang="sk-SK" sz="4400" b="1" dirty="0" smtClean="0"/>
              <a:t>globálneho </a:t>
            </a:r>
            <a:r>
              <a:rPr lang="sk-SK" sz="4400" b="1" dirty="0"/>
              <a:t>sveta </a:t>
            </a:r>
            <a:r>
              <a:rPr lang="sk-SK" sz="4400" b="1" dirty="0" smtClean="0"/>
              <a:t>	vo </a:t>
            </a:r>
            <a:r>
              <a:rPr lang="sk-SK" sz="4400" b="1" dirty="0"/>
              <a:t>vzdelávaní“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3" y="2847109"/>
            <a:ext cx="10420158" cy="3096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k-SK" sz="4000" b="1" dirty="0" smtClean="0">
                <a:solidFill>
                  <a:srgbClr val="90C226"/>
                </a:solidFill>
                <a:ea typeface="+mj-ea"/>
                <a:cs typeface="+mj-cs"/>
              </a:rPr>
              <a:t>„Hodnotová </a:t>
            </a:r>
            <a:r>
              <a:rPr lang="sk-SK" sz="4000" b="1" dirty="0">
                <a:solidFill>
                  <a:srgbClr val="90C226"/>
                </a:solidFill>
                <a:ea typeface="+mj-ea"/>
                <a:cs typeface="+mj-cs"/>
              </a:rPr>
              <a:t>výchova v školách v kontexte Dohovoru o právach </a:t>
            </a:r>
            <a:r>
              <a:rPr lang="sk-SK" sz="4000" b="1" dirty="0" smtClean="0">
                <a:solidFill>
                  <a:srgbClr val="90C226"/>
                </a:solidFill>
                <a:ea typeface="+mj-ea"/>
                <a:cs typeface="+mj-cs"/>
              </a:rPr>
              <a:t>dieťaťa“</a:t>
            </a:r>
          </a:p>
          <a:p>
            <a:endParaRPr lang="sk-SK" sz="3600" b="1" dirty="0">
              <a:solidFill>
                <a:srgbClr val="90C226"/>
              </a:solidFill>
              <a:ea typeface="+mj-ea"/>
              <a:cs typeface="+mj-cs"/>
            </a:endParaRPr>
          </a:p>
          <a:p>
            <a:pPr marL="0" lvl="0" indent="0" algn="r">
              <a:buClr>
                <a:srgbClr val="90C226"/>
              </a:buClr>
              <a:buNone/>
            </a:pPr>
            <a:r>
              <a:rPr lang="sk-SK" sz="3200" dirty="0">
                <a:solidFill>
                  <a:prstClr val="black">
                    <a:lumMod val="50000"/>
                    <a:lumOff val="50000"/>
                  </a:prstClr>
                </a:solidFill>
              </a:rPr>
              <a:t>PhDr. Dáša Vargová, CSc., ŠPÚ</a:t>
            </a:r>
          </a:p>
          <a:p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2292489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800" b="1" dirty="0" smtClean="0">
                <a:latin typeface="+mn-lt"/>
              </a:rPr>
              <a:t>Zameranie takejto výchovy</a:t>
            </a:r>
            <a:endParaRPr lang="sk-SK" sz="4800" b="1" dirty="0">
              <a:latin typeface="+mn-lt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sz="3200" dirty="0" smtClean="0"/>
              <a:t>Rozvíjanie kompetencií žiaka:</a:t>
            </a:r>
          </a:p>
          <a:p>
            <a:r>
              <a:rPr lang="sk-SK" sz="3200" dirty="0"/>
              <a:t>n</a:t>
            </a:r>
            <a:r>
              <a:rPr lang="sk-SK" sz="3200" dirty="0" smtClean="0"/>
              <a:t>a hodnoty</a:t>
            </a:r>
            <a:r>
              <a:rPr lang="sk-SK" sz="3200" dirty="0"/>
              <a:t>, </a:t>
            </a:r>
            <a:endParaRPr lang="sk-SK" sz="3200" dirty="0" smtClean="0"/>
          </a:p>
          <a:p>
            <a:r>
              <a:rPr lang="sk-SK" sz="3200" dirty="0" smtClean="0"/>
              <a:t>na </a:t>
            </a:r>
            <a:r>
              <a:rPr lang="sk-SK" sz="3200" dirty="0"/>
              <a:t>formovanie hierarchie hodnôt, </a:t>
            </a:r>
            <a:endParaRPr lang="sk-SK" sz="3200" dirty="0" smtClean="0"/>
          </a:p>
          <a:p>
            <a:r>
              <a:rPr lang="sk-SK" sz="3200" dirty="0" smtClean="0"/>
              <a:t>na </a:t>
            </a:r>
            <a:r>
              <a:rPr lang="sk-SK" sz="3200" dirty="0"/>
              <a:t>rozvíjanie empatie, </a:t>
            </a:r>
            <a:endParaRPr lang="sk-SK" sz="3200" dirty="0" smtClean="0"/>
          </a:p>
          <a:p>
            <a:r>
              <a:rPr lang="sk-SK" sz="3200" dirty="0" smtClean="0"/>
              <a:t>na </a:t>
            </a:r>
            <a:r>
              <a:rPr lang="sk-SK" sz="3200" dirty="0"/>
              <a:t>kritické myslenie a schopnosť vyjadrovať sa k veciam verejným so znalosťou vecí, </a:t>
            </a:r>
            <a:endParaRPr lang="sk-SK" sz="3200" dirty="0" smtClean="0"/>
          </a:p>
          <a:p>
            <a:r>
              <a:rPr lang="sk-SK" sz="3200" dirty="0" smtClean="0"/>
              <a:t>na </a:t>
            </a:r>
            <a:r>
              <a:rPr lang="sk-SK" sz="3200" dirty="0"/>
              <a:t>schopnosť zaujímať postoj a citlivo sa angažovať vo veciach lokálneho, regionálneho, ale aj globálneho </a:t>
            </a:r>
            <a:r>
              <a:rPr lang="sk-SK" sz="3200" dirty="0" smtClean="0"/>
              <a:t>významu.</a:t>
            </a:r>
            <a:endParaRPr lang="sk-SK" sz="3200" dirty="0"/>
          </a:p>
        </p:txBody>
      </p:sp>
    </p:spTree>
    <p:extLst>
      <p:ext uri="{BB962C8B-B14F-4D97-AF65-F5344CB8AC3E}">
        <p14:creationId xmlns:p14="http://schemas.microsoft.com/office/powerpoint/2010/main" val="2146685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b="1" dirty="0"/>
              <a:t>Konať v najlepšom záujme dieťaťa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4" y="2160589"/>
            <a:ext cx="9703038" cy="4227332"/>
          </a:xfrm>
        </p:spPr>
        <p:txBody>
          <a:bodyPr>
            <a:normAutofit fontScale="77500" lnSpcReduction="20000"/>
          </a:bodyPr>
          <a:lstStyle/>
          <a:p>
            <a:r>
              <a:rPr lang="sk-SK" altLang="sk-SK" sz="4000" dirty="0" smtClean="0"/>
              <a:t>Znamená:</a:t>
            </a:r>
          </a:p>
          <a:p>
            <a:r>
              <a:rPr lang="sk-SK" altLang="sk-SK" sz="4000" dirty="0" smtClean="0"/>
              <a:t>Vytvárať </a:t>
            </a:r>
            <a:r>
              <a:rPr lang="sk-SK" altLang="sk-SK" sz="4000" dirty="0"/>
              <a:t>v prostredí školy atmosféru dôvery a bezpečia na základe úcty k sebe a iným.</a:t>
            </a:r>
          </a:p>
          <a:p>
            <a:r>
              <a:rPr lang="sk-SK" altLang="sk-SK" sz="4000" dirty="0"/>
              <a:t>Učiť žiakov ich právam, učiť ich k zodpovednosti a spravodlivosti.</a:t>
            </a:r>
          </a:p>
          <a:p>
            <a:r>
              <a:rPr lang="sk-SK" altLang="sk-SK" sz="4000" dirty="0" smtClean="0"/>
              <a:t>Učiť ich tolerancii a rešpektovaniu práv </a:t>
            </a:r>
            <a:r>
              <a:rPr lang="sk-SK" altLang="sk-SK" sz="4000" dirty="0"/>
              <a:t>druhých.</a:t>
            </a:r>
          </a:p>
          <a:p>
            <a:r>
              <a:rPr lang="sk-SK" altLang="sk-SK" sz="4000" dirty="0" smtClean="0"/>
              <a:t>Podnecovať </a:t>
            </a:r>
            <a:r>
              <a:rPr lang="sk-SK" altLang="sk-SK" sz="4000" dirty="0"/>
              <a:t>a podporovať účasť žiakov vo veciach, ktoré sa ich týkajú.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0122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err="1" smtClean="0"/>
              <a:t>Participatívne</a:t>
            </a:r>
            <a:r>
              <a:rPr lang="sk-SK" b="1" dirty="0" smtClean="0"/>
              <a:t> prístupy vo výchove a vzdelávaní detí k ich právam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4" y="2160589"/>
            <a:ext cx="10153798" cy="4150059"/>
          </a:xfrm>
        </p:spPr>
        <p:txBody>
          <a:bodyPr>
            <a:normAutofit/>
          </a:bodyPr>
          <a:lstStyle/>
          <a:p>
            <a:r>
              <a:rPr lang="sk-SK" altLang="sk-SK" sz="2400" b="1" u="sng" dirty="0"/>
              <a:t>Kognitívne</a:t>
            </a:r>
            <a:r>
              <a:rPr lang="sk-SK" altLang="sk-SK" sz="2400" dirty="0"/>
              <a:t> – riadená diskusia, analýza textov/dokumentov/obrázkov/prípadových štúdií/filmov, vyhľadávanie faktov a informácií.</a:t>
            </a:r>
          </a:p>
          <a:p>
            <a:r>
              <a:rPr lang="sk-SK" altLang="sk-SK" sz="2400" b="1" u="sng" dirty="0"/>
              <a:t>Hranie rolí</a:t>
            </a:r>
            <a:r>
              <a:rPr lang="sk-SK" altLang="sk-SK" sz="2400" dirty="0"/>
              <a:t> – demonštrácie, simulácie a pod.</a:t>
            </a:r>
          </a:p>
          <a:p>
            <a:r>
              <a:rPr lang="sk-SK" altLang="sk-SK" sz="2400" b="1" u="sng" dirty="0"/>
              <a:t>Zážitkové hry</a:t>
            </a:r>
            <a:r>
              <a:rPr lang="sk-SK" altLang="sk-SK" sz="2400" dirty="0"/>
              <a:t> – posilňujúce empatiu, zamerané na kooperáciu, rozhodovanie, riešenie konfliktov.</a:t>
            </a:r>
          </a:p>
          <a:p>
            <a:r>
              <a:rPr lang="sk-SK" altLang="sk-SK" sz="2400" b="1" u="sng" dirty="0"/>
              <a:t>Učenie sa praxou</a:t>
            </a:r>
            <a:r>
              <a:rPr lang="sk-SK" altLang="sk-SK" sz="2400" dirty="0"/>
              <a:t> – podiel na tvorbe školského poriadku, účasť vo voľbách na školách (detský ombudsman, žiacka rada školy, študentský parlament), olympiáda ĽP, ekologické aktivity, občianske aktivity (petície), humanitárne aktivity.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24117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Workshop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3" y="2160589"/>
            <a:ext cx="9831827" cy="3853845"/>
          </a:xfrm>
        </p:spPr>
        <p:txBody>
          <a:bodyPr/>
          <a:lstStyle/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sz="4400" dirty="0" smtClean="0"/>
              <a:t>1. Deväť najdôležitejších.</a:t>
            </a:r>
          </a:p>
          <a:p>
            <a:pPr marL="0" indent="0">
              <a:buNone/>
            </a:pPr>
            <a:r>
              <a:rPr lang="sk-SK" sz="4400" dirty="0" smtClean="0"/>
              <a:t>2. Poznaj svoje práva a povinnosti.</a:t>
            </a:r>
          </a:p>
          <a:p>
            <a:pPr marL="0" indent="0">
              <a:buNone/>
            </a:pPr>
            <a:r>
              <a:rPr lang="sk-SK" sz="4400" dirty="0" smtClean="0"/>
              <a:t>3. </a:t>
            </a:r>
            <a:r>
              <a:rPr lang="sk-SK" sz="4400" dirty="0" smtClean="0"/>
              <a:t>Každého z nás sa to týka.</a:t>
            </a:r>
            <a:endParaRPr lang="sk-SK" sz="4400" dirty="0"/>
          </a:p>
        </p:txBody>
      </p:sp>
    </p:spTree>
    <p:extLst>
      <p:ext uri="{BB962C8B-B14F-4D97-AF65-F5344CB8AC3E}">
        <p14:creationId xmlns:p14="http://schemas.microsoft.com/office/powerpoint/2010/main" val="2361312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7430" y="609600"/>
            <a:ext cx="8256571" cy="910107"/>
          </a:xfrm>
        </p:spPr>
        <p:txBody>
          <a:bodyPr/>
          <a:lstStyle/>
          <a:p>
            <a:r>
              <a:rPr lang="sk-SK" dirty="0" smtClean="0"/>
              <a:t>Odporúčaná literatúra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11368" y="1609859"/>
            <a:ext cx="10006886" cy="5248141"/>
          </a:xfrm>
        </p:spPr>
        <p:txBody>
          <a:bodyPr>
            <a:normAutofit/>
          </a:bodyPr>
          <a:lstStyle/>
          <a:p>
            <a:r>
              <a:rPr lang="sk-SK" dirty="0"/>
              <a:t>BAUMAN, Z.: </a:t>
            </a:r>
            <a:r>
              <a:rPr lang="sk-SK" i="1" dirty="0"/>
              <a:t>Globalizácia. Dôsledky pre ľudstvo.</a:t>
            </a:r>
            <a:r>
              <a:rPr lang="sk-SK" dirty="0"/>
              <a:t> Bratislava : </a:t>
            </a:r>
            <a:r>
              <a:rPr lang="sk-SK" dirty="0" err="1"/>
              <a:t>Kalligram</a:t>
            </a:r>
            <a:r>
              <a:rPr lang="sk-SK" dirty="0"/>
              <a:t>, 2010, s. 124. </a:t>
            </a:r>
            <a:endParaRPr lang="sk-SK" dirty="0" smtClean="0"/>
          </a:p>
          <a:p>
            <a:r>
              <a:rPr lang="sk-SK" dirty="0" smtClean="0"/>
              <a:t>BAUMAN</a:t>
            </a:r>
            <a:r>
              <a:rPr lang="sk-SK" dirty="0"/>
              <a:t>, Z.: Úvahy o postmoderní </a:t>
            </a:r>
            <a:r>
              <a:rPr lang="sk-SK" dirty="0" err="1"/>
              <a:t>době</a:t>
            </a:r>
            <a:r>
              <a:rPr lang="sk-SK" dirty="0"/>
              <a:t>. Praha : Slon, 2002, s. 30</a:t>
            </a:r>
            <a:r>
              <a:rPr lang="sk-SK" dirty="0" smtClean="0"/>
              <a:t>.</a:t>
            </a:r>
            <a:r>
              <a:rPr lang="sk-SK" dirty="0"/>
              <a:t> </a:t>
            </a:r>
            <a:endParaRPr lang="sk-SK" dirty="0" smtClean="0"/>
          </a:p>
          <a:p>
            <a:r>
              <a:rPr lang="sk-SK" dirty="0" smtClean="0"/>
              <a:t>FROMM</a:t>
            </a:r>
            <a:r>
              <a:rPr lang="sk-SK" dirty="0"/>
              <a:t>, E.: </a:t>
            </a:r>
            <a:r>
              <a:rPr lang="sk-SK" dirty="0" err="1"/>
              <a:t>Mít</a:t>
            </a:r>
            <a:r>
              <a:rPr lang="sk-SK" dirty="0"/>
              <a:t> nebo </a:t>
            </a:r>
            <a:r>
              <a:rPr lang="sk-SK" dirty="0" err="1"/>
              <a:t>být</a:t>
            </a:r>
            <a:r>
              <a:rPr lang="sk-SK" dirty="0"/>
              <a:t>? Praha : Naše vojsko, 1992, </a:t>
            </a:r>
            <a:r>
              <a:rPr lang="sk-SK" dirty="0" err="1"/>
              <a:t>ss</a:t>
            </a:r>
            <a:r>
              <a:rPr lang="sk-SK" dirty="0"/>
              <a:t>. 14-15</a:t>
            </a:r>
            <a:r>
              <a:rPr lang="sk-SK" dirty="0" smtClean="0"/>
              <a:t>.</a:t>
            </a:r>
            <a:r>
              <a:rPr lang="sk-SK" dirty="0"/>
              <a:t> </a:t>
            </a:r>
            <a:endParaRPr lang="sk-SK" dirty="0" smtClean="0"/>
          </a:p>
          <a:p>
            <a:r>
              <a:rPr lang="sk-SK" dirty="0" smtClean="0"/>
              <a:t>CÁROVÁ</a:t>
            </a:r>
            <a:r>
              <a:rPr lang="sk-SK" dirty="0"/>
              <a:t>, T., VARGOVÁ, D. et al.: Globálne vzdelávanie na ZŠ: občianska náuka. Bratislava : Človek v ohrození, PC MABG, 2012.</a:t>
            </a:r>
          </a:p>
          <a:p>
            <a:r>
              <a:rPr lang="sk-SK" dirty="0"/>
              <a:t>ĎURAJKOVÁ, D., VARGOVÁ, D. 2007. Multikultúrna výchova, áno, alebo nie? Bratislava: Metodicko-pedagogické centrum Bratislavského kraja v Bratislave, 2007.</a:t>
            </a:r>
          </a:p>
          <a:p>
            <a:r>
              <a:rPr lang="sk-SK" dirty="0"/>
              <a:t>KOMPAS – Manuál výchovy a vzdelávania mládeže k ľudským právam. IUVENTA,2012. Objednávka za 5,-€/ks  </a:t>
            </a:r>
            <a:r>
              <a:rPr lang="sk-SK" dirty="0">
                <a:hlinkClick r:id="rId2"/>
              </a:rPr>
              <a:t>iuventa@iuventa.sk</a:t>
            </a:r>
            <a:r>
              <a:rPr lang="sk-SK" dirty="0"/>
              <a:t> </a:t>
            </a:r>
          </a:p>
          <a:p>
            <a:r>
              <a:rPr lang="sk-SK" dirty="0"/>
              <a:t>Na stiahnutie z internetu - v češtine:    www.mladezvakci.cz/fileadmin/user_upload/publikace/Kompas_manual.pdf</a:t>
            </a:r>
          </a:p>
          <a:p>
            <a:r>
              <a:rPr lang="sk-SK" dirty="0"/>
              <a:t>KOMPASITO – Príručka výchovy a vzdelávania detí k ľudským právam – slovenská edícia, IUVENTA – Slovenský inštitút mládeže, 2015</a:t>
            </a:r>
            <a:r>
              <a:rPr lang="sk-SK" dirty="0" smtClean="0"/>
              <a:t>.</a:t>
            </a:r>
          </a:p>
          <a:p>
            <a:r>
              <a:rPr lang="sk-SK" dirty="0"/>
              <a:t>LIPOVETSKY, G.: Éra prázdnoty : Úvahy o </a:t>
            </a:r>
            <a:r>
              <a:rPr lang="sk-SK" dirty="0" err="1"/>
              <a:t>současném</a:t>
            </a:r>
            <a:r>
              <a:rPr lang="sk-SK" dirty="0"/>
              <a:t> </a:t>
            </a:r>
            <a:r>
              <a:rPr lang="sk-SK" dirty="0" err="1"/>
              <a:t>individualismu</a:t>
            </a:r>
            <a:r>
              <a:rPr lang="sk-SK" dirty="0"/>
              <a:t>, Praha : </a:t>
            </a:r>
            <a:r>
              <a:rPr lang="sk-SK" dirty="0" err="1"/>
              <a:t>Prostor</a:t>
            </a:r>
            <a:r>
              <a:rPr lang="sk-SK" dirty="0"/>
              <a:t>, 2003, s. 16</a:t>
            </a:r>
            <a:r>
              <a:rPr lang="sk-SK" dirty="0" smtClean="0"/>
              <a:t>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41965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smtClean="0"/>
              <a:t>Charakteristika súčasnej spoločnosti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3" y="1930400"/>
            <a:ext cx="9278035" cy="4354489"/>
          </a:xfrm>
        </p:spPr>
        <p:txBody>
          <a:bodyPr>
            <a:noAutofit/>
          </a:bodyPr>
          <a:lstStyle/>
          <a:p>
            <a:r>
              <a:rPr lang="sk-SK" sz="2400" dirty="0" smtClean="0"/>
              <a:t>Obdobie </a:t>
            </a:r>
            <a:r>
              <a:rPr lang="sk-SK" sz="2400" dirty="0"/>
              <a:t>nestability, veľkej neistoty a prázdnoty, kedy sa </a:t>
            </a:r>
            <a:r>
              <a:rPr lang="sk-SK" sz="2400" dirty="0" smtClean="0"/>
              <a:t>v dôsledku globalizačných procesov formuje </a:t>
            </a:r>
            <a:r>
              <a:rPr lang="sk-SK" sz="2400" dirty="0"/>
              <a:t>nové usporiadanie sveta</a:t>
            </a:r>
            <a:r>
              <a:rPr lang="sk-SK" sz="2400" dirty="0" smtClean="0"/>
              <a:t>.</a:t>
            </a:r>
          </a:p>
          <a:p>
            <a:r>
              <a:rPr lang="sk-SK" sz="2400" dirty="0"/>
              <a:t>Ž</a:t>
            </a:r>
            <a:r>
              <a:rPr lang="sk-SK" sz="2400" dirty="0" smtClean="0"/>
              <a:t>ivot </a:t>
            </a:r>
            <a:r>
              <a:rPr lang="sk-SK" sz="2400" dirty="0"/>
              <a:t>človeka je naplnený strachom, obavou z budúcnosti, ale i z druhých ľudí. </a:t>
            </a:r>
            <a:r>
              <a:rPr lang="sk-SK" sz="2400" dirty="0" smtClean="0"/>
              <a:t>Rastie </a:t>
            </a:r>
            <a:r>
              <a:rPr lang="sk-SK" sz="2400" dirty="0"/>
              <a:t>násilie, kriminalita. Prevládajúcim životným štýlom je egoistický </a:t>
            </a:r>
            <a:r>
              <a:rPr lang="sk-SK" sz="2400" dirty="0" smtClean="0"/>
              <a:t>individualizmus (</a:t>
            </a:r>
            <a:r>
              <a:rPr lang="sk-SK" sz="2400" dirty="0"/>
              <a:t>osobný prospech, hedonistické pôžitky, materiálne bohatstvo, získanie moci a spoločenskej </a:t>
            </a:r>
            <a:r>
              <a:rPr lang="sk-SK" sz="2400" dirty="0" smtClean="0"/>
              <a:t>prestíže).</a:t>
            </a:r>
          </a:p>
          <a:p>
            <a:r>
              <a:rPr lang="sk-SK" sz="2400" dirty="0" smtClean="0"/>
              <a:t>Cieľ (účel) svätí prostriedky.</a:t>
            </a:r>
          </a:p>
          <a:p>
            <a:r>
              <a:rPr lang="sk-SK" sz="2400" dirty="0" smtClean="0"/>
              <a:t>Kríza spoločnosti – kríza človeka – kríza morálky.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3035298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b="1" dirty="0" smtClean="0"/>
              <a:t>Globalizácia a jej vplyv na jednotlivca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77333" y="1687133"/>
            <a:ext cx="12664594" cy="5004612"/>
          </a:xfrm>
        </p:spPr>
        <p:txBody>
          <a:bodyPr>
            <a:normAutofit/>
          </a:bodyPr>
          <a:lstStyle/>
          <a:p>
            <a:endParaRPr lang="sk-SK" sz="2000" dirty="0" smtClean="0"/>
          </a:p>
          <a:p>
            <a:r>
              <a:rPr lang="sk-SK" sz="2400" dirty="0" smtClean="0"/>
              <a:t>Filozofický prístup:</a:t>
            </a:r>
          </a:p>
          <a:p>
            <a:r>
              <a:rPr lang="sk-SK" sz="2400" dirty="0" err="1" smtClean="0"/>
              <a:t>Fromm</a:t>
            </a:r>
            <a:r>
              <a:rPr lang="sk-SK" sz="2400" dirty="0" smtClean="0"/>
              <a:t>: „Mať alebo byť“ - </a:t>
            </a:r>
            <a:r>
              <a:rPr lang="sk-SK" sz="2400" dirty="0"/>
              <a:t>z</a:t>
            </a:r>
            <a:r>
              <a:rPr lang="sk-SK" sz="2400" dirty="0" smtClean="0"/>
              <a:t>ávislosť </a:t>
            </a:r>
            <a:r>
              <a:rPr lang="sk-SK" sz="2400" dirty="0"/>
              <a:t>na konzume a konzumnej </a:t>
            </a:r>
            <a:r>
              <a:rPr lang="sk-SK" sz="2400" dirty="0" smtClean="0"/>
              <a:t>spoločnosti.</a:t>
            </a:r>
          </a:p>
          <a:p>
            <a:r>
              <a:rPr lang="sk-SK" sz="2400" dirty="0" err="1" smtClean="0"/>
              <a:t>Baumann</a:t>
            </a:r>
            <a:r>
              <a:rPr lang="sk-SK" sz="2400" dirty="0" smtClean="0"/>
              <a:t>: „Úvahy </a:t>
            </a:r>
            <a:r>
              <a:rPr lang="sk-SK" sz="2400" dirty="0"/>
              <a:t>o postmoderní </a:t>
            </a:r>
            <a:r>
              <a:rPr lang="sk-SK" sz="2400" dirty="0" smtClean="0"/>
              <a:t>dobe“ -  pozitívne a negatívne sprievodné znaky </a:t>
            </a:r>
            <a:r>
              <a:rPr lang="sk-SK" sz="2400" dirty="0"/>
              <a:t>procesov </a:t>
            </a:r>
            <a:r>
              <a:rPr lang="sk-SK" sz="2400" dirty="0" smtClean="0"/>
              <a:t>globalizácie: a) rast </a:t>
            </a:r>
            <a:r>
              <a:rPr lang="sk-SK" sz="2400" dirty="0"/>
              <a:t>vzdelanosti, šírenie vedy a kultúry, výmena informácií, slobodný obchod a </a:t>
            </a:r>
            <a:r>
              <a:rPr lang="sk-SK" sz="2400" dirty="0" smtClean="0"/>
              <a:t>pod., b) nerovnosť </a:t>
            </a:r>
            <a:r>
              <a:rPr lang="sk-SK" sz="2400" dirty="0"/>
              <a:t>moci, bohatstvo a chudoba, </a:t>
            </a:r>
            <a:r>
              <a:rPr lang="sk-SK" sz="2400" dirty="0" smtClean="0"/>
              <a:t>migrácia, násilie</a:t>
            </a:r>
            <a:r>
              <a:rPr lang="sk-SK" sz="2400" dirty="0"/>
              <a:t>, </a:t>
            </a:r>
            <a:r>
              <a:rPr lang="sk-SK" sz="2400" dirty="0" smtClean="0"/>
              <a:t>radikalizmus, extrémizmus, lokálne </a:t>
            </a:r>
            <a:r>
              <a:rPr lang="sk-SK" sz="2400" dirty="0"/>
              <a:t>konflikty, organizovaný zločin, </a:t>
            </a:r>
            <a:r>
              <a:rPr lang="sk-SK" sz="2400" dirty="0" smtClean="0"/>
              <a:t>terorizmus.</a:t>
            </a:r>
          </a:p>
          <a:p>
            <a:r>
              <a:rPr lang="sk-SK" sz="2400" dirty="0" err="1" smtClean="0"/>
              <a:t>Lipovetsky</a:t>
            </a:r>
            <a:r>
              <a:rPr lang="sk-SK" sz="2400" dirty="0" smtClean="0"/>
              <a:t>: „Éra </a:t>
            </a:r>
            <a:r>
              <a:rPr lang="sk-SK" sz="2400" dirty="0"/>
              <a:t>prázdnoty : Úvahy o </a:t>
            </a:r>
            <a:r>
              <a:rPr lang="sk-SK" sz="2400" dirty="0" err="1"/>
              <a:t>současném</a:t>
            </a:r>
            <a:r>
              <a:rPr lang="sk-SK" sz="2400" dirty="0"/>
              <a:t> </a:t>
            </a:r>
            <a:r>
              <a:rPr lang="sk-SK" sz="2400" dirty="0" err="1" smtClean="0"/>
              <a:t>individualismu</a:t>
            </a:r>
            <a:r>
              <a:rPr lang="sk-SK" sz="2400" dirty="0" smtClean="0"/>
              <a:t>“ - </a:t>
            </a:r>
            <a:r>
              <a:rPr lang="sk-SK" sz="2400" dirty="0"/>
              <a:t>vystríha pred individualizmom, ľahostajnosťou a </a:t>
            </a:r>
            <a:r>
              <a:rPr lang="sk-SK" sz="2400" dirty="0" smtClean="0"/>
              <a:t>nezodpovednosťou - narcizmus.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129117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36876" cy="1772768"/>
          </a:xfrm>
        </p:spPr>
        <p:txBody>
          <a:bodyPr>
            <a:normAutofit/>
          </a:bodyPr>
          <a:lstStyle/>
          <a:p>
            <a:r>
              <a:rPr lang="sk-SK" sz="4800" b="1" dirty="0" smtClean="0">
                <a:latin typeface="+mn-lt"/>
              </a:rPr>
              <a:t/>
            </a:r>
            <a:br>
              <a:rPr lang="sk-SK" sz="4800" b="1" dirty="0" smtClean="0">
                <a:latin typeface="+mn-lt"/>
              </a:rPr>
            </a:br>
            <a:r>
              <a:rPr lang="sk-SK" sz="4800" b="1" dirty="0" smtClean="0">
                <a:latin typeface="+mn-lt"/>
              </a:rPr>
              <a:t>Deti – zrkadlo spoločnosti</a:t>
            </a:r>
            <a:endParaRPr lang="sk-SK" sz="4800" b="1" dirty="0">
              <a:latin typeface="+mn-lt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95460" y="2640168"/>
            <a:ext cx="10658340" cy="3536793"/>
          </a:xfrm>
        </p:spPr>
        <p:txBody>
          <a:bodyPr>
            <a:normAutofit lnSpcReduction="10000"/>
          </a:bodyPr>
          <a:lstStyle/>
          <a:p>
            <a:r>
              <a:rPr lang="sk-SK" sz="3600" dirty="0"/>
              <a:t>S</a:t>
            </a:r>
            <a:r>
              <a:rPr lang="sk-SK" sz="3600" dirty="0" smtClean="0"/>
              <a:t>ú zvlášť ohrozená a zraniteľná skupina.</a:t>
            </a:r>
          </a:p>
          <a:p>
            <a:r>
              <a:rPr lang="sk-SK" sz="3600" dirty="0" smtClean="0"/>
              <a:t>Deťom po celom svete sa odopierajú práva, ktoré by im umožnili prežiť, plne sa vyvinúť a aktívne sa prejaviť.</a:t>
            </a:r>
          </a:p>
          <a:p>
            <a:r>
              <a:rPr lang="sk-SK" sz="3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Práva, ako dôležité hodnoty, patria všetkým deťom bez rozdielu.</a:t>
            </a:r>
            <a:endParaRPr lang="sk-SK" sz="36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sk-SK" sz="36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4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68187" cy="1309352"/>
          </a:xfrm>
        </p:spPr>
        <p:txBody>
          <a:bodyPr>
            <a:noAutofit/>
          </a:bodyPr>
          <a:lstStyle/>
          <a:p>
            <a:r>
              <a:rPr lang="sk-SK" sz="48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Dohovor o právach dieťaťa (1989)</a:t>
            </a:r>
            <a:r>
              <a:rPr lang="sk-SK" sz="4800" b="1" dirty="0" smtClean="0"/>
              <a:t/>
            </a:r>
            <a:br>
              <a:rPr lang="sk-SK" sz="4800" b="1" dirty="0" smtClean="0"/>
            </a:br>
            <a:endParaRPr lang="sk-SK" sz="4800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38200" y="1433945"/>
            <a:ext cx="10515600" cy="474301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sk-SK" sz="3200" b="1" dirty="0" smtClean="0"/>
          </a:p>
          <a:p>
            <a:pPr marL="0" indent="0">
              <a:buNone/>
            </a:pPr>
            <a:r>
              <a:rPr lang="sk-SK" sz="3200" b="1" dirty="0" smtClean="0"/>
              <a:t>Ciele:</a:t>
            </a:r>
          </a:p>
          <a:p>
            <a:pPr marL="0" indent="0">
              <a:buNone/>
            </a:pPr>
            <a:r>
              <a:rPr lang="sk-SK" sz="3200" dirty="0" smtClean="0"/>
              <a:t>1. Potvrdiť deťom práva, ktoré sú už v iných zmluvách prijaté pre všetky ľudské bytosti.</a:t>
            </a:r>
          </a:p>
          <a:p>
            <a:pPr marL="0" indent="0">
              <a:buNone/>
            </a:pPr>
            <a:r>
              <a:rPr lang="sk-SK" sz="3200" dirty="0" smtClean="0"/>
              <a:t>2. Posilniť niektoré základné práva človeka s ohľadom na osobité požiadavky a zraniteľnosť detí.</a:t>
            </a:r>
          </a:p>
          <a:p>
            <a:pPr marL="0" indent="0">
              <a:buNone/>
            </a:pPr>
            <a:r>
              <a:rPr lang="sk-SK" sz="3200" dirty="0" smtClean="0"/>
              <a:t>3. Vypracovať normy v oblastiach, ktoré sa zvlášť týkajú detí.</a:t>
            </a:r>
          </a:p>
          <a:p>
            <a:endParaRPr lang="sk-SK" sz="4000" dirty="0"/>
          </a:p>
        </p:txBody>
      </p:sp>
    </p:spTree>
    <p:extLst>
      <p:ext uri="{BB962C8B-B14F-4D97-AF65-F5344CB8AC3E}">
        <p14:creationId xmlns:p14="http://schemas.microsoft.com/office/powerpoint/2010/main" val="75469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800" b="1" dirty="0" smtClean="0">
                <a:latin typeface="+mn-lt"/>
              </a:rPr>
              <a:t>Princípy</a:t>
            </a:r>
            <a:endParaRPr lang="sk-SK" sz="4800" b="1" dirty="0">
              <a:latin typeface="+mn-lt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sz="4000" dirty="0" smtClean="0"/>
              <a:t>1. Článok 2 o nediskriminácii.</a:t>
            </a:r>
          </a:p>
          <a:p>
            <a:pPr marL="0" indent="0">
              <a:buNone/>
            </a:pPr>
            <a:r>
              <a:rPr lang="sk-SK" sz="4000" dirty="0" smtClean="0"/>
              <a:t>2. Článok 3 o záujmoch dieťaťa.</a:t>
            </a:r>
          </a:p>
          <a:p>
            <a:pPr marL="0" indent="0">
              <a:buNone/>
            </a:pPr>
            <a:r>
              <a:rPr lang="sk-SK" sz="4000" dirty="0" smtClean="0"/>
              <a:t>3. Článok 6 o práve na zachovanie života a zdravý vývin.</a:t>
            </a:r>
          </a:p>
          <a:p>
            <a:pPr marL="0" indent="0">
              <a:buNone/>
            </a:pPr>
            <a:r>
              <a:rPr lang="sk-SK" sz="4000" dirty="0" smtClean="0"/>
              <a:t>4. Článok 12 o rešpektovaní názoru dieťaťa.</a:t>
            </a:r>
            <a:endParaRPr lang="sk-SK" sz="4000" dirty="0"/>
          </a:p>
        </p:txBody>
      </p:sp>
    </p:spTree>
    <p:extLst>
      <p:ext uri="{BB962C8B-B14F-4D97-AF65-F5344CB8AC3E}">
        <p14:creationId xmlns:p14="http://schemas.microsoft.com/office/powerpoint/2010/main" val="3391126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4800" b="1" dirty="0" smtClean="0">
                <a:latin typeface="+mn-lt"/>
              </a:rPr>
              <a:t>Zásady</a:t>
            </a:r>
            <a:endParaRPr lang="sk-SK" sz="4800" b="1" dirty="0">
              <a:latin typeface="+mn-lt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sz="3600" dirty="0" smtClean="0"/>
              <a:t>1. Záujmy dieťaťa (článok 3) musia byť prvoradé pri akomkoľvek konaní týkajúcom sa detí.</a:t>
            </a:r>
          </a:p>
          <a:p>
            <a:pPr marL="0" indent="0">
              <a:buNone/>
            </a:pPr>
            <a:endParaRPr lang="sk-SK" sz="3600" dirty="0" smtClean="0"/>
          </a:p>
          <a:p>
            <a:pPr marL="0" indent="0">
              <a:buNone/>
            </a:pPr>
            <a:r>
              <a:rPr lang="sk-SK" sz="3600" dirty="0" smtClean="0"/>
              <a:t>2. Rodičia (alebo iné právne zodpovedné osoby za dieťa – to znamená aj učitelia) majú byť dieťaťu nápomocní pri orientácii a výkone jeho práv spôsobom, ktorý je v súlade s jeho rozvíjajúcimi sa schopnosťami.</a:t>
            </a:r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1703344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7729" y="257577"/>
            <a:ext cx="11006069" cy="1223494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80000"/>
              </a:lnSpc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sk-SK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Uplatňovanie ľudských práv v školskom prostredí</a:t>
            </a:r>
            <a:r>
              <a:rPr lang="sk-SK" dirty="0"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sk-SK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k-SK" altLang="sk-SK" sz="19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Bieliková,  M.:  Ľudské  práva  </a:t>
            </a:r>
            <a:r>
              <a:rPr lang="sk-SK" altLang="sk-SK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v škole  a rodine</a:t>
            </a:r>
            <a:r>
              <a:rPr lang="sk-SK" altLang="sk-SK" sz="19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, </a:t>
            </a:r>
            <a:r>
              <a:rPr lang="sk-SK" altLang="sk-SK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záverečná správa  z výskumu. </a:t>
            </a:r>
            <a:r>
              <a:rPr lang="sk-SK" altLang="sk-SK" sz="19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„Výsledky </a:t>
            </a:r>
            <a:r>
              <a:rPr lang="sk-SK" altLang="sk-SK" sz="1900" b="1" i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kontinuálneho reprezentatívneho výskumu vzdelávania a uplatňovania ľudských práv v školskom a rodinnom </a:t>
            </a:r>
            <a:r>
              <a:rPr lang="sk-SK" altLang="sk-SK" sz="1900" b="1" i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prostredí“, </a:t>
            </a:r>
            <a:r>
              <a:rPr lang="sk-SK" altLang="sk-SK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Ústav </a:t>
            </a:r>
            <a:r>
              <a:rPr lang="sk-SK" altLang="sk-SK" sz="19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informácií a prognóz </a:t>
            </a:r>
            <a:r>
              <a:rPr lang="sk-SK" altLang="sk-SK" sz="1900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>školstva, Bratislava 2012.</a:t>
            </a:r>
            <a:r>
              <a:rPr lang="sk-SK" altLang="sk-SK" sz="19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  <a:t/>
            </a:r>
            <a:br>
              <a:rPr lang="sk-SK" altLang="sk-SK" sz="1900" b="1" dirty="0">
                <a:solidFill>
                  <a:prstClr val="black">
                    <a:lumMod val="75000"/>
                    <a:lumOff val="25000"/>
                  </a:prstClr>
                </a:solidFill>
                <a:ea typeface="+mn-ea"/>
                <a:cs typeface="+mn-cs"/>
              </a:rPr>
            </a:b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05307" y="1481071"/>
            <a:ext cx="10748492" cy="48939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sk-SK" altLang="sk-SK" dirty="0" smtClean="0"/>
              <a:t>S </a:t>
            </a:r>
            <a:r>
              <a:rPr lang="sk-SK" altLang="sk-SK" dirty="0"/>
              <a:t>porušením ľudských práv v škole sa nestretlo 44,3% žiakov, 3,3% nevedelo na otázku odpovedať a 13,4% nechcelo odpovedať. Na otázku neodpovedalo 246 (12,8%) žiakov základných a stredných škôl. </a:t>
            </a:r>
          </a:p>
          <a:p>
            <a:pPr>
              <a:lnSpc>
                <a:spcPct val="80000"/>
              </a:lnSpc>
            </a:pPr>
            <a:r>
              <a:rPr lang="sk-SK" altLang="sk-SK" dirty="0"/>
              <a:t>S konkrétnym porušením ľudských práv v škole sa stretlo 655 žiakov (34,0</a:t>
            </a:r>
            <a:r>
              <a:rPr lang="sk-SK" altLang="sk-SK" dirty="0" smtClean="0"/>
              <a:t>%) - pokles </a:t>
            </a:r>
            <a:r>
              <a:rPr lang="sk-SK" altLang="sk-SK" dirty="0"/>
              <a:t>oproti výsledkom z </a:t>
            </a:r>
            <a:r>
              <a:rPr lang="sk-SK" altLang="sk-SK" dirty="0" smtClean="0"/>
              <a:t>predchádzajúcich rokov (859/43,5%). </a:t>
            </a:r>
            <a:endParaRPr lang="sk-SK" altLang="sk-SK" dirty="0"/>
          </a:p>
          <a:p>
            <a:pPr>
              <a:lnSpc>
                <a:spcPct val="80000"/>
              </a:lnSpc>
            </a:pPr>
            <a:r>
              <a:rPr lang="sk-SK" altLang="sk-SK" dirty="0"/>
              <a:t>Typy </a:t>
            </a:r>
            <a:r>
              <a:rPr lang="sk-SK" altLang="sk-SK" dirty="0" smtClean="0"/>
              <a:t>najčastejších porušení </a:t>
            </a:r>
            <a:r>
              <a:rPr lang="sk-SK" altLang="sk-SK" dirty="0"/>
              <a:t>ľudských práv:</a:t>
            </a:r>
          </a:p>
          <a:p>
            <a:pPr>
              <a:lnSpc>
                <a:spcPct val="80000"/>
              </a:lnSpc>
            </a:pPr>
            <a:r>
              <a:rPr lang="sk-SK" altLang="sk-SK" dirty="0"/>
              <a:t>V 299 prípadoch odpovedí (35,9%) išlo o popieranie možnosti vyjadriť svoj názor, teda porušenie práva na slobodu názoru a prejavu, </a:t>
            </a:r>
            <a:endParaRPr lang="sk-SK" altLang="sk-SK" dirty="0" smtClean="0"/>
          </a:p>
          <a:p>
            <a:pPr>
              <a:lnSpc>
                <a:spcPct val="80000"/>
              </a:lnSpc>
            </a:pPr>
            <a:r>
              <a:rPr lang="sk-SK" altLang="sk-SK" dirty="0" smtClean="0"/>
              <a:t>v </a:t>
            </a:r>
            <a:r>
              <a:rPr lang="sk-SK" altLang="sk-SK" dirty="0"/>
              <a:t>256 prípadoch (30,8%) o šikanovanie medzi žiakmi, </a:t>
            </a:r>
            <a:endParaRPr lang="sk-SK" altLang="sk-SK" dirty="0" smtClean="0"/>
          </a:p>
          <a:p>
            <a:pPr>
              <a:lnSpc>
                <a:spcPct val="80000"/>
              </a:lnSpc>
            </a:pPr>
            <a:r>
              <a:rPr lang="sk-SK" altLang="sk-SK" dirty="0" smtClean="0"/>
              <a:t>v </a:t>
            </a:r>
            <a:r>
              <a:rPr lang="sk-SK" altLang="sk-SK" dirty="0"/>
              <a:t>117 prípadoch (14,1%) o diskrimináciu (obľúbenosť – zaujatosť učiteľov, vedomosti žiakov, farba pleti, pôvod</a:t>
            </a:r>
            <a:r>
              <a:rPr lang="sk-SK" altLang="sk-SK" dirty="0" smtClean="0"/>
              <a:t>, národnosť, etnická príslušnosť, sociálne postavenie, </a:t>
            </a:r>
            <a:r>
              <a:rPr lang="sk-SK" altLang="sk-SK" dirty="0"/>
              <a:t>sexuálna orientácia, pohlavie, výzor, </a:t>
            </a:r>
            <a:r>
              <a:rPr lang="sk-SK" altLang="sk-SK" dirty="0" smtClean="0"/>
              <a:t>vek),</a:t>
            </a:r>
          </a:p>
          <a:p>
            <a:pPr>
              <a:lnSpc>
                <a:spcPct val="80000"/>
              </a:lnSpc>
            </a:pPr>
            <a:r>
              <a:rPr lang="sk-SK" altLang="sk-SK" dirty="0" smtClean="0"/>
              <a:t>v </a:t>
            </a:r>
            <a:r>
              <a:rPr lang="sk-SK" altLang="sk-SK" dirty="0"/>
              <a:t>59 odpovediach (7,1%) žiaci uvádzali ponuku, predaj a užívanie drog. </a:t>
            </a:r>
            <a:endParaRPr lang="sk-SK" altLang="sk-SK" dirty="0" smtClean="0"/>
          </a:p>
          <a:p>
            <a:pPr>
              <a:lnSpc>
                <a:spcPct val="80000"/>
              </a:lnSpc>
            </a:pPr>
            <a:r>
              <a:rPr lang="sk-SK" altLang="sk-SK" dirty="0" smtClean="0"/>
              <a:t>Vo </a:t>
            </a:r>
            <a:r>
              <a:rPr lang="sk-SK" altLang="sk-SK" dirty="0"/>
              <a:t>svojich odpovediach respondenti ďalej poukazovali aj na fyzické a psychické tresty zo strany učiteľa (fyzické: 41žiakov 4,9% a psychické: 27 žiakov 3,2%).</a:t>
            </a:r>
          </a:p>
          <a:p>
            <a:pPr>
              <a:lnSpc>
                <a:spcPct val="80000"/>
              </a:lnSpc>
            </a:pPr>
            <a:r>
              <a:rPr lang="sk-SK" altLang="sk-SK" b="1" dirty="0" smtClean="0"/>
              <a:t>KTO je kontaktnou osobou </a:t>
            </a:r>
            <a:r>
              <a:rPr lang="sk-SK" altLang="sk-SK" b="1" dirty="0"/>
              <a:t>pri riešení porušenia ľudských práv v školskom prostredí</a:t>
            </a:r>
          </a:p>
          <a:p>
            <a:pPr>
              <a:lnSpc>
                <a:spcPct val="80000"/>
              </a:lnSpc>
            </a:pPr>
            <a:r>
              <a:rPr lang="sk-SK" altLang="sk-SK" dirty="0"/>
              <a:t>Najčastejšie sa žiaci obracajú </a:t>
            </a:r>
            <a:r>
              <a:rPr lang="sk-SK" altLang="sk-SK" dirty="0" smtClean="0"/>
              <a:t>na </a:t>
            </a:r>
            <a:r>
              <a:rPr lang="sk-SK" altLang="sk-SK" b="1" dirty="0"/>
              <a:t>učiteľa </a:t>
            </a:r>
            <a:r>
              <a:rPr lang="sk-SK" altLang="sk-SK" dirty="0"/>
              <a:t>(31,4</a:t>
            </a:r>
            <a:r>
              <a:rPr lang="sk-SK" altLang="sk-SK" dirty="0" smtClean="0"/>
              <a:t>%), </a:t>
            </a:r>
            <a:r>
              <a:rPr lang="sk-SK" altLang="sk-SK" dirty="0"/>
              <a:t>prípadne </a:t>
            </a:r>
            <a:r>
              <a:rPr lang="sk-SK" altLang="sk-SK" b="1" dirty="0" smtClean="0"/>
              <a:t>rodičov -</a:t>
            </a:r>
            <a:r>
              <a:rPr lang="sk-SK" altLang="sk-SK" dirty="0" smtClean="0"/>
              <a:t> </a:t>
            </a:r>
            <a:r>
              <a:rPr lang="sk-SK" altLang="sk-SK" dirty="0"/>
              <a:t>otca a matku (23,9%). O niečo menej sa obracajú na </a:t>
            </a:r>
            <a:r>
              <a:rPr lang="sk-SK" altLang="sk-SK" b="1" dirty="0"/>
              <a:t>spolužiaka </a:t>
            </a:r>
            <a:r>
              <a:rPr lang="sk-SK" altLang="sk-SK" dirty="0"/>
              <a:t>(16,6%) alebo </a:t>
            </a:r>
            <a:r>
              <a:rPr lang="sk-SK" altLang="sk-SK" b="1" dirty="0"/>
              <a:t>kamaráta </a:t>
            </a:r>
            <a:r>
              <a:rPr lang="sk-SK" altLang="sk-SK" dirty="0"/>
              <a:t>(17,2%). Len niečo viac ako 5% (5,5%) hľadalo pomoc u súrodencov a 2,9% u partnera. </a:t>
            </a:r>
            <a:r>
              <a:rPr lang="sk-SK" altLang="sk-SK" b="1" dirty="0"/>
              <a:t>Až 16,4 % žiakov si však problém porušenia ľudských práv necháva pre seba</a:t>
            </a:r>
            <a:r>
              <a:rPr lang="sk-SK" altLang="sk-SK" dirty="0"/>
              <a:t>. </a:t>
            </a:r>
            <a:r>
              <a:rPr lang="sk-SK" altLang="sk-SK" dirty="0" smtClean="0"/>
              <a:t>Necelé </a:t>
            </a:r>
            <a:r>
              <a:rPr lang="sk-SK" altLang="sk-SK" dirty="0"/>
              <a:t>1%respondentov hľadalo pomoc u </a:t>
            </a:r>
            <a:r>
              <a:rPr lang="sk-SK" altLang="sk-SK" b="1" dirty="0"/>
              <a:t>iného príbuzného </a:t>
            </a:r>
            <a:r>
              <a:rPr lang="sk-SK" altLang="sk-SK" dirty="0"/>
              <a:t>prípadne u </a:t>
            </a:r>
            <a:r>
              <a:rPr lang="sk-SK" altLang="sk-SK" b="1" dirty="0"/>
              <a:t>odborníka z linky dôvery </a:t>
            </a:r>
            <a:r>
              <a:rPr lang="sk-SK" altLang="sk-SK" dirty="0"/>
              <a:t>(zhodne 0,9%). Päť žiakov (0,3%) deklarovalo žiadosť o pomoc zo strany </a:t>
            </a:r>
            <a:r>
              <a:rPr lang="sk-SK" altLang="sk-SK" b="1" dirty="0"/>
              <a:t>inštitúcií pre ľudské práva.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35622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1520" y="609600"/>
            <a:ext cx="8372481" cy="845713"/>
          </a:xfrm>
        </p:spPr>
        <p:txBody>
          <a:bodyPr>
            <a:normAutofit/>
          </a:bodyPr>
          <a:lstStyle/>
          <a:p>
            <a:r>
              <a:rPr lang="sk-SK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sk-SK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pôsoby pozitívneho riešenia problémov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79549" y="1622738"/>
            <a:ext cx="8694453" cy="4418624"/>
          </a:xfrm>
        </p:spPr>
        <p:txBody>
          <a:bodyPr>
            <a:normAutofit fontScale="77500" lnSpcReduction="20000"/>
          </a:bodyPr>
          <a:lstStyle/>
          <a:p>
            <a:pPr marL="914400" lvl="2" indent="0" algn="ctr">
              <a:buNone/>
            </a:pPr>
            <a:endParaRPr lang="sk-SK" sz="5400" dirty="0" smtClean="0"/>
          </a:p>
          <a:p>
            <a:pPr marL="914400" lvl="2" indent="0" algn="ctr">
              <a:buNone/>
            </a:pPr>
            <a:r>
              <a:rPr lang="sk-SK" sz="5400" dirty="0" smtClean="0"/>
              <a:t>„Výchova nielen </a:t>
            </a:r>
            <a:r>
              <a:rPr lang="sk-SK" sz="5400" b="1" dirty="0" smtClean="0"/>
              <a:t>o </a:t>
            </a:r>
            <a:r>
              <a:rPr lang="sk-SK" sz="5400" dirty="0" smtClean="0"/>
              <a:t>právach, </a:t>
            </a:r>
          </a:p>
          <a:p>
            <a:pPr marL="914400" lvl="2" indent="0" algn="ctr">
              <a:buNone/>
            </a:pPr>
            <a:r>
              <a:rPr lang="sk-SK" sz="5400" dirty="0" smtClean="0"/>
              <a:t>ale výchova </a:t>
            </a:r>
            <a:r>
              <a:rPr lang="sk-SK" sz="5400" b="1" dirty="0" smtClean="0"/>
              <a:t>k</a:t>
            </a:r>
            <a:r>
              <a:rPr lang="sk-SK" sz="5400" b="1" dirty="0"/>
              <a:t> </a:t>
            </a:r>
            <a:r>
              <a:rPr lang="sk-SK" sz="5400" dirty="0"/>
              <a:t>ľudským </a:t>
            </a:r>
            <a:r>
              <a:rPr lang="sk-SK" sz="5400" dirty="0" smtClean="0"/>
              <a:t>právam“ </a:t>
            </a:r>
          </a:p>
          <a:p>
            <a:pPr marL="914400" lvl="2" indent="0" algn="ctr">
              <a:buNone/>
            </a:pPr>
            <a:r>
              <a:rPr lang="sk-SK" sz="5400" dirty="0" smtClean="0"/>
              <a:t>alebo </a:t>
            </a:r>
          </a:p>
          <a:p>
            <a:pPr marL="914400" lvl="2" indent="0" algn="ctr">
              <a:buNone/>
            </a:pPr>
            <a:r>
              <a:rPr lang="sk-SK" sz="5400" dirty="0" smtClean="0"/>
              <a:t>„Od poznania svojich práv a povinností k tolerancii a rešpektovaniu práv iných“.</a:t>
            </a:r>
          </a:p>
        </p:txBody>
      </p:sp>
    </p:spTree>
    <p:extLst>
      <p:ext uri="{BB962C8B-B14F-4D97-AF65-F5344CB8AC3E}">
        <p14:creationId xmlns:p14="http://schemas.microsoft.com/office/powerpoint/2010/main" val="1720943047"/>
      </p:ext>
    </p:extLst>
  </p:cSld>
  <p:clrMapOvr>
    <a:masterClrMapping/>
  </p:clrMapOvr>
</p:sld>
</file>

<file path=ppt/theme/theme1.xml><?xml version="1.0" encoding="utf-8"?>
<a:theme xmlns:a="http://schemas.openxmlformats.org/drawingml/2006/main" name="Fazeta">
  <a:themeElements>
    <a:clrScheme name="Faz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z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z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733</TotalTime>
  <Words>947</Words>
  <Application>Microsoft Office PowerPoint</Application>
  <PresentationFormat>Širokouhlá</PresentationFormat>
  <Paragraphs>84</Paragraphs>
  <Slides>14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Fazeta</vt:lpstr>
      <vt:lpstr>„Nové výzvy a potreby globálneho sveta  vo vzdelávaní“</vt:lpstr>
      <vt:lpstr>Charakteristika súčasnej spoločnosti</vt:lpstr>
      <vt:lpstr>Globalizácia a jej vplyv na jednotlivca</vt:lpstr>
      <vt:lpstr> Deti – zrkadlo spoločnosti</vt:lpstr>
      <vt:lpstr>Dohovor o právach dieťaťa (1989) </vt:lpstr>
      <vt:lpstr>Princípy</vt:lpstr>
      <vt:lpstr>Zásady</vt:lpstr>
      <vt:lpstr>Uplatňovanie ľudských práv v školskom prostredí Bieliková,  M.:  Ľudské  práva  v škole  a rodine, záverečná správa  z výskumu. „Výsledky kontinuálneho reprezentatívneho výskumu vzdelávania a uplatňovania ľudských práv v školskom a rodinnom prostredí“, Ústav informácií a prognóz školstva, Bratislava 2012. </vt:lpstr>
      <vt:lpstr>Spôsoby pozitívneho riešenia problémov</vt:lpstr>
      <vt:lpstr>Zameranie takejto výchovy</vt:lpstr>
      <vt:lpstr>Konať v najlepšom záujme dieťaťa</vt:lpstr>
      <vt:lpstr>Participatívne prístupy vo výchove a vzdelávaní detí k ich právam</vt:lpstr>
      <vt:lpstr>Workshop</vt:lpstr>
      <vt:lpstr>Odporúčaná literatúra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Hodnotová výchova v školách v kontexte Dohovoru o právach dieťaťa</dc:title>
  <dc:creator>Marian Varga</dc:creator>
  <cp:lastModifiedBy>Marian Varga</cp:lastModifiedBy>
  <cp:revision>60</cp:revision>
  <dcterms:created xsi:type="dcterms:W3CDTF">2016-10-23T14:32:58Z</dcterms:created>
  <dcterms:modified xsi:type="dcterms:W3CDTF">2016-12-13T03:28:38Z</dcterms:modified>
</cp:coreProperties>
</file>