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02" r:id="rId2"/>
    <p:sldId id="263" r:id="rId3"/>
    <p:sldId id="262" r:id="rId4"/>
    <p:sldId id="264" r:id="rId5"/>
    <p:sldId id="265" r:id="rId6"/>
    <p:sldId id="280" r:id="rId7"/>
    <p:sldId id="279" r:id="rId8"/>
    <p:sldId id="277" r:id="rId9"/>
    <p:sldId id="281" r:id="rId10"/>
    <p:sldId id="273" r:id="rId11"/>
    <p:sldId id="282" r:id="rId12"/>
    <p:sldId id="272" r:id="rId13"/>
    <p:sldId id="271" r:id="rId14"/>
    <p:sldId id="26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3395" autoAdjust="0"/>
  </p:normalViewPr>
  <p:slideViewPr>
    <p:cSldViewPr snapToGrid="0">
      <p:cViewPr varScale="1">
        <p:scale>
          <a:sx n="57" d="100"/>
          <a:sy n="57" d="100"/>
        </p:scale>
        <p:origin x="-1016" y="-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Zo&#353;it1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oleObject" Target="Zo&#353;it1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oleObject" Target="Zo&#353;it1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oleObject" Target="Zo&#353;it1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oleObject" Target="Zo&#353;it1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oleObject" Target="Zo&#353;it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Zo&#353;it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Zo&#353;it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Ferko\Desktop\Research-%20excel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Zo&#353;it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Zo&#353;it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Zo&#353;it1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Zo&#353;it1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Zo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sk-SK" sz="15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women</a:t>
            </a:r>
            <a:r>
              <a:rPr lang="sk-SK" sz="1500" baseline="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sk-SK" sz="1500" baseline="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vs</a:t>
            </a:r>
            <a:r>
              <a:rPr lang="sk-SK" sz="1500" baseline="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  <a:r>
              <a:rPr lang="sk-SK" sz="1500" baseline="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men</a:t>
            </a:r>
            <a:endParaRPr lang="sk-SK" sz="1500" dirty="0">
              <a:solidFill>
                <a:schemeClr val="tx1"/>
              </a:solidFill>
              <a:latin typeface="Century Gothic" panose="020B0502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spPr>
            <a:solidFill>
              <a:srgbClr val="C00000"/>
            </a:solidFill>
          </c:spPr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2536198F-E97D-4ED3-B813-57C7169A021A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4DC84BBC-98A4-4061-BEF3-A7C580552F35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Hárok1!$B$115:$B$116</c:f>
              <c:strCache>
                <c:ptCount val="2"/>
                <c:pt idx="0">
                  <c:v>women</c:v>
                </c:pt>
                <c:pt idx="1">
                  <c:v>men</c:v>
                </c:pt>
              </c:strCache>
            </c:strRef>
          </c:cat>
          <c:val>
            <c:numRef>
              <c:f>Hárok1!$C$115:$C$116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18</a:t>
                    </a:r>
                    <a:r>
                      <a:rPr lang="en-US" baseline="0" smtClean="0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18 %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16 %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48 %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Hárok1!$B$163:$B$166</c:f>
              <c:strCache>
                <c:ptCount val="4"/>
                <c:pt idx="0">
                  <c:v>No, Slovakia is not interesting </c:v>
                </c:pt>
                <c:pt idx="1">
                  <c:v>No, goverment will do something agains it</c:v>
                </c:pt>
                <c:pt idx="2">
                  <c:v>The nubmer will stay the same</c:v>
                </c:pt>
                <c:pt idx="3">
                  <c:v>Yes</c:v>
                </c:pt>
              </c:strCache>
            </c:strRef>
          </c:cat>
          <c:val>
            <c:numRef>
              <c:f>Hárok1!$F$163:$F$166</c:f>
              <c:numCache>
                <c:formatCode>General</c:formatCode>
                <c:ptCount val="4"/>
                <c:pt idx="0">
                  <c:v>18</c:v>
                </c:pt>
                <c:pt idx="1">
                  <c:v>18</c:v>
                </c:pt>
                <c:pt idx="2">
                  <c:v>16</c:v>
                </c:pt>
                <c:pt idx="3">
                  <c:v>48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60 %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18 %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AF946C00-BD1F-49F0-9616-8B0EDA94D8E1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Hárok1!$B$170:$B$174</c:f>
              <c:strCache>
                <c:ptCount val="5"/>
                <c:pt idx="0">
                  <c:v>Roma</c:v>
                </c:pt>
                <c:pt idx="1">
                  <c:v>Drug addicted person</c:v>
                </c:pt>
                <c:pt idx="2">
                  <c:v>person with criminal record</c:v>
                </c:pt>
                <c:pt idx="3">
                  <c:v>person of different race</c:v>
                </c:pt>
                <c:pt idx="4">
                  <c:v>muslim </c:v>
                </c:pt>
              </c:strCache>
            </c:strRef>
          </c:cat>
          <c:val>
            <c:numRef>
              <c:f>Hárok1!$E$170:$E$174</c:f>
              <c:numCache>
                <c:formatCode>General</c:formatCode>
                <c:ptCount val="5"/>
                <c:pt idx="0">
                  <c:v>8</c:v>
                </c:pt>
                <c:pt idx="1">
                  <c:v>60</c:v>
                </c:pt>
                <c:pt idx="2">
                  <c:v>18</c:v>
                </c:pt>
                <c:pt idx="3">
                  <c:v>4</c:v>
                </c:pt>
                <c:pt idx="4">
                  <c:v>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086389044465676"/>
          <c:y val="0.76435896293372885"/>
          <c:w val="0.69454488298795292"/>
          <c:h val="0.220483204644264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sk-SK" sz="15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by society</a:t>
            </a:r>
            <a:endParaRPr lang="en-US" sz="1500" dirty="0">
              <a:solidFill>
                <a:schemeClr val="tx1"/>
              </a:solidFill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4700846191191419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7BB3C717-1A83-4FC8-8F69-6D8B8B7279E8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A105EDF2-CB96-414C-840C-F2C313D9C464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2FD82FDC-2EE2-4935-AB7F-9D05071D1FB4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2CD1FB0C-D672-47E5-AB4D-769176D4AE2E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Hárok1!$B$178:$B$182</c:f>
              <c:strCache>
                <c:ptCount val="5"/>
                <c:pt idx="0">
                  <c:v>1-strong positively</c:v>
                </c:pt>
                <c:pt idx="1">
                  <c:v>2- positively</c:v>
                </c:pt>
                <c:pt idx="2">
                  <c:v>3-neutrally</c:v>
                </c:pt>
                <c:pt idx="3">
                  <c:v>4 negatively</c:v>
                </c:pt>
                <c:pt idx="4">
                  <c:v>5- strong negatively</c:v>
                </c:pt>
              </c:strCache>
            </c:strRef>
          </c:cat>
          <c:val>
            <c:numRef>
              <c:f>Hárok1!$C$178:$C$182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10</c:v>
                </c:pt>
                <c:pt idx="3">
                  <c:v>70</c:v>
                </c:pt>
                <c:pt idx="4">
                  <c:v>18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sk-SK" sz="15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by </a:t>
            </a:r>
            <a:r>
              <a:rPr lang="sk-SK" sz="15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people</a:t>
            </a:r>
            <a:r>
              <a:rPr lang="sk-SK" sz="15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sk-SK" sz="1500" dirty="0" err="1" smtClean="0">
                <a:solidFill>
                  <a:schemeClr val="tx1"/>
                </a:solidFill>
                <a:latin typeface="Century Gothic" panose="020B0502020202020204" pitchFamily="34" charset="0"/>
              </a:rPr>
              <a:t>themselves</a:t>
            </a:r>
            <a:r>
              <a:rPr lang="sk-SK" sz="1500" baseline="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endParaRPr lang="en-US" sz="1500" dirty="0">
              <a:solidFill>
                <a:schemeClr val="tx1"/>
              </a:solidFill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47415287779863818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 10 % 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1DC4E5DF-72BC-4A42-9EDB-79AE480D399F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 50 %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D041B805-D1A7-4280-9E5F-D2FB43C6752D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BA9BB9F9-583B-4634-85FC-16C5B21674DE}" type="VALUE">
                      <a:rPr lang="en-US" smtClean="0"/>
                      <a:pPr/>
                      <a:t>[HODNOTA]</a:t>
                    </a:fld>
                    <a:r>
                      <a:rPr lang="en-US" dirty="0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Hárok1!$B$186:$B$190</c:f>
              <c:strCache>
                <c:ptCount val="5"/>
                <c:pt idx="0">
                  <c:v>1-strong positively</c:v>
                </c:pt>
                <c:pt idx="1">
                  <c:v>2- positively</c:v>
                </c:pt>
                <c:pt idx="2">
                  <c:v>3-neutrally</c:v>
                </c:pt>
                <c:pt idx="3">
                  <c:v>4 negatively</c:v>
                </c:pt>
                <c:pt idx="4">
                  <c:v>5- strong negatively</c:v>
                </c:pt>
              </c:strCache>
            </c:strRef>
          </c:cat>
          <c:val>
            <c:numRef>
              <c:f>Hárok1!$C$186:$C$190</c:f>
              <c:numCache>
                <c:formatCode>General</c:formatCode>
                <c:ptCount val="5"/>
                <c:pt idx="0">
                  <c:v>10</c:v>
                </c:pt>
                <c:pt idx="1">
                  <c:v>16</c:v>
                </c:pt>
                <c:pt idx="2">
                  <c:v>50</c:v>
                </c:pt>
                <c:pt idx="3">
                  <c:v>18</c:v>
                </c:pt>
                <c:pt idx="4">
                  <c:v>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808192876023949"/>
          <c:y val="0.77806401120251023"/>
          <c:w val="0.84314812349968704"/>
          <c:h val="0.2044778882388304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DAE36BB3-B10E-4B0B-839C-39723EBBB66A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D0981885-2BE4-4F65-8F50-64F22B237D11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74966A92-784A-4842-82D3-2F89ACD8BF0A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47401728-BFE9-49DF-A004-B6F400CA5727}" type="VALUE">
                      <a:rPr lang="en-US" smtClean="0"/>
                      <a:pPr/>
                      <a:t>[HODNOTA]</a:t>
                    </a:fld>
                    <a:r>
                      <a:rPr lang="en-US" dirty="0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71A30400-2EC6-498E-93F6-A2DE53744D8E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Hárok1!$B$194:$B$198</c:f>
              <c:strCache>
                <c:ptCount val="5"/>
                <c:pt idx="0">
                  <c:v>media (internet, TV)</c:v>
                </c:pt>
                <c:pt idx="1">
                  <c:v>personal experience </c:v>
                </c:pt>
                <c:pt idx="2">
                  <c:v>public meaning </c:v>
                </c:pt>
                <c:pt idx="3">
                  <c:v>inadequate information</c:v>
                </c:pt>
                <c:pt idx="4">
                  <c:v>(un)knowledge of their country</c:v>
                </c:pt>
              </c:strCache>
            </c:strRef>
          </c:cat>
          <c:val>
            <c:numRef>
              <c:f>Hárok1!$E$194:$E$198</c:f>
              <c:numCache>
                <c:formatCode>General</c:formatCode>
                <c:ptCount val="5"/>
                <c:pt idx="0">
                  <c:v>62</c:v>
                </c:pt>
                <c:pt idx="1">
                  <c:v>8</c:v>
                </c:pt>
                <c:pt idx="2">
                  <c:v>12</c:v>
                </c:pt>
                <c:pt idx="3">
                  <c:v>8</c:v>
                </c:pt>
                <c:pt idx="4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sk-SK" sz="1500">
                <a:solidFill>
                  <a:schemeClr val="tx1"/>
                </a:solidFill>
                <a:latin typeface="Century Gothic" panose="020B0502020202020204" pitchFamily="34" charset="0"/>
              </a:rPr>
              <a:t>religion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7501A64-BA1E-4AB9-AA83-EC27BD3AA80C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>
                        <a:latin typeface="Century Gothic" panose="020B0502020202020204" pitchFamily="34" charset="0"/>
                      </a:rPr>
                      <a:t> 12 %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Hárok1!$B$119:$B$120</c:f>
              <c:strCache>
                <c:ptCount val="2"/>
                <c:pt idx="0">
                  <c:v>with religion</c:v>
                </c:pt>
                <c:pt idx="1">
                  <c:v>without religion</c:v>
                </c:pt>
              </c:strCache>
            </c:strRef>
          </c:cat>
          <c:val>
            <c:numRef>
              <c:f>Hárok1!$D$119:$D$120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033137759990404"/>
          <c:y val="0.86340599493361569"/>
          <c:w val="0.67933724480019186"/>
          <c:h val="9.27251467990660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5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sk-SK" sz="1500">
                <a:solidFill>
                  <a:schemeClr val="tx1"/>
                </a:solidFill>
                <a:latin typeface="Century Gothic" panose="020B0502020202020204" pitchFamily="34" charset="0"/>
              </a:rPr>
              <a:t>having</a:t>
            </a:r>
            <a:r>
              <a:rPr lang="sk-SK" sz="1500" baseline="0">
                <a:solidFill>
                  <a:schemeClr val="tx1"/>
                </a:solidFill>
                <a:latin typeface="Century Gothic" panose="020B0502020202020204" pitchFamily="34" charset="0"/>
              </a:rPr>
              <a:t> lived abroad for more than 3 months</a:t>
            </a:r>
            <a:endParaRPr lang="sk-SK" sz="1500">
              <a:solidFill>
                <a:schemeClr val="tx1"/>
              </a:solidFill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15503608153699075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spPr>
            <a:solidFill>
              <a:srgbClr val="C00000"/>
            </a:solidFill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14 %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4D3A9D0B-1FB2-446A-83D9-D749D8319C4D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Hárok1!$B$123:$B$124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Hárok1!$C$123:$C$124</c:f>
              <c:numCache>
                <c:formatCode>General</c:formatCode>
                <c:ptCount val="2"/>
                <c:pt idx="0">
                  <c:v>14</c:v>
                </c:pt>
                <c:pt idx="1">
                  <c:v>86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666739935656507"/>
          <c:y val="0.84839563708602295"/>
          <c:w val="0.25085969957292048"/>
          <c:h val="9.4264927755070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985303BC-31DA-43EC-B483-CAEF73C19727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7949419C-14A9-478C-ABD4-66DD932157B8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817BA03B-42A5-4907-BA75-9EBB74E7CFC2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ED61ADA2-7F39-41BF-B8D7-25211314DD30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fld id="{F5B353D3-6FBE-4CEF-B7A1-DF06E976A9CD}" type="VALUE">
                      <a:rPr lang="en-US" smtClean="0"/>
                      <a:pPr/>
                      <a:t>[HODNOTA]</a:t>
                    </a:fld>
                    <a:r>
                      <a:rPr lang="en-US" smtClean="0"/>
                      <a:t> 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Hárok1!$G$115:$G$119</c:f>
              <c:strCache>
                <c:ptCount val="5"/>
                <c:pt idx="0">
                  <c:v>15-19</c:v>
                </c:pt>
                <c:pt idx="1">
                  <c:v>20-30</c:v>
                </c:pt>
                <c:pt idx="2">
                  <c:v>31-40</c:v>
                </c:pt>
                <c:pt idx="3">
                  <c:v>41-50</c:v>
                </c:pt>
                <c:pt idx="4">
                  <c:v>50 +</c:v>
                </c:pt>
              </c:strCache>
            </c:strRef>
          </c:cat>
          <c:val>
            <c:numRef>
              <c:f>Hárok1!$H$115:$H$119</c:f>
              <c:numCache>
                <c:formatCode>General</c:formatCode>
                <c:ptCount val="5"/>
                <c:pt idx="0">
                  <c:v>78</c:v>
                </c:pt>
                <c:pt idx="1">
                  <c:v>16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20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sk-SK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63915C2-D033-4309-92E8-077E620AA878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B5F6A129-186E-4CC8-A2AD-2F0CA9C035CE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C28D5D1F-C01F-4944-A4F6-3C0E2D8DE53B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DE93054A-1A82-4E27-A6C0-53C6845386A3}" type="VALUE">
                      <a:rPr lang="en-US" sz="1500"/>
                      <a:pPr/>
                      <a:t>[HODNOTA]</a:t>
                    </a:fld>
                    <a:r>
                      <a:rPr lang="en-US" sz="1500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Hárok1!$B$128:$B$131</c:f>
              <c:strCache>
                <c:ptCount val="4"/>
                <c:pt idx="0">
                  <c:v>Yes</c:v>
                </c:pt>
                <c:pt idx="1">
                  <c:v>Rather yes</c:v>
                </c:pt>
                <c:pt idx="2">
                  <c:v>Rather no</c:v>
                </c:pt>
                <c:pt idx="3">
                  <c:v>No</c:v>
                </c:pt>
              </c:strCache>
            </c:strRef>
          </c:cat>
          <c:val>
            <c:numRef>
              <c:f>Hárok1!$C$128:$C$131</c:f>
              <c:numCache>
                <c:formatCode>General</c:formatCode>
                <c:ptCount val="4"/>
                <c:pt idx="0">
                  <c:v>14</c:v>
                </c:pt>
                <c:pt idx="1">
                  <c:v>34</c:v>
                </c:pt>
                <c:pt idx="2">
                  <c:v>42</c:v>
                </c:pt>
                <c:pt idx="3">
                  <c:v>10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D49EECF-07DF-46A1-83A0-9EA3CEFEFD20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B12A113A-FFC7-4572-B81C-3B8F0CFA04E6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4F549344-AF50-4D3C-BAF0-626CF12302A8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8047F857-F767-44CD-AC79-3A62576B10BD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Hárok1!$B$134:$B$137</c:f>
              <c:strCache>
                <c:ptCount val="4"/>
                <c:pt idx="0">
                  <c:v>Yes</c:v>
                </c:pt>
                <c:pt idx="1">
                  <c:v>Rather yes</c:v>
                </c:pt>
                <c:pt idx="2">
                  <c:v>Rather no</c:v>
                </c:pt>
                <c:pt idx="3">
                  <c:v>No</c:v>
                </c:pt>
              </c:strCache>
            </c:strRef>
          </c:cat>
          <c:val>
            <c:numRef>
              <c:f>Hárok1!$C$134:$C$137</c:f>
              <c:numCache>
                <c:formatCode>General</c:formatCode>
                <c:ptCount val="4"/>
                <c:pt idx="0">
                  <c:v>6</c:v>
                </c:pt>
                <c:pt idx="1">
                  <c:v>28</c:v>
                </c:pt>
                <c:pt idx="2">
                  <c:v>52</c:v>
                </c:pt>
                <c:pt idx="3">
                  <c:v>14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C00000"/>
            </a:solidFill>
          </c:spPr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14041C6-480D-478F-BBB4-04EE9440D666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 82 %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Hárok1!$B$142:$B$143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Hárok1!$C$142:$C$143</c:f>
              <c:numCache>
                <c:formatCode>General</c:formatCode>
                <c:ptCount val="2"/>
                <c:pt idx="0">
                  <c:v>18</c:v>
                </c:pt>
                <c:pt idx="1">
                  <c:v>82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4DA4A7EE-020D-458A-AC87-D843B422186E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40</a:t>
                    </a:r>
                    <a:r>
                      <a:rPr lang="en-US" baseline="0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3AE03048-801B-4D7E-90F8-6DFD08819FA6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C354FF3-CEDE-4BB7-BAB5-45E7F2CE1C17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AC4F1604-D679-494D-9745-8E32BA2FE237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Hárok1!$B$146:$B$150</c:f>
              <c:strCache>
                <c:ptCount val="5"/>
                <c:pt idx="0">
                  <c:v>too lot </c:v>
                </c:pt>
                <c:pt idx="1">
                  <c:v>a lot</c:v>
                </c:pt>
                <c:pt idx="2">
                  <c:v>ok</c:v>
                </c:pt>
                <c:pt idx="3">
                  <c:v>not a lot</c:v>
                </c:pt>
                <c:pt idx="4">
                  <c:v>I dont know </c:v>
                </c:pt>
              </c:strCache>
            </c:strRef>
          </c:cat>
          <c:val>
            <c:numRef>
              <c:f>Hárok1!$C$146:$C$150</c:f>
              <c:numCache>
                <c:formatCode>General</c:formatCode>
                <c:ptCount val="5"/>
                <c:pt idx="0">
                  <c:v>6</c:v>
                </c:pt>
                <c:pt idx="1">
                  <c:v>40</c:v>
                </c:pt>
                <c:pt idx="2">
                  <c:v>26</c:v>
                </c:pt>
                <c:pt idx="3">
                  <c:v>6</c:v>
                </c:pt>
                <c:pt idx="4">
                  <c:v>22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bg2">
                  <a:lumMod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C30B76EC-772B-4391-A1BE-A12C82A5FCD5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B8EEB199-F01F-4746-A121-744F3171D964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B679EFF8-CCF9-4131-A04D-9FA0ACF273BB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C963B093-1002-4A15-ADF4-DD578602F8B1}" type="VALUE">
                      <a:rPr lang="en-US"/>
                      <a:pPr/>
                      <a:t>[HODNOTA]</a:t>
                    </a:fld>
                    <a:r>
                      <a:rPr lang="en-US"/>
                      <a:t> 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Hárok1!$B$155:$B$158</c:f>
              <c:strCache>
                <c:ptCount val="4"/>
                <c:pt idx="0">
                  <c:v>Yes</c:v>
                </c:pt>
                <c:pt idx="1">
                  <c:v>Raher yes</c:v>
                </c:pt>
                <c:pt idx="2">
                  <c:v>Rather no</c:v>
                </c:pt>
                <c:pt idx="3">
                  <c:v>No</c:v>
                </c:pt>
              </c:strCache>
            </c:strRef>
          </c:cat>
          <c:val>
            <c:numRef>
              <c:f>Hárok1!$C$155:$C$158</c:f>
              <c:numCache>
                <c:formatCode>General</c:formatCode>
                <c:ptCount val="4"/>
                <c:pt idx="0">
                  <c:v>12</c:v>
                </c:pt>
                <c:pt idx="1">
                  <c:v>10</c:v>
                </c:pt>
                <c:pt idx="2">
                  <c:v>22</c:v>
                </c:pt>
                <c:pt idx="3">
                  <c:v>56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2000" b="0" i="0" u="none" strike="noStrike" kern="1200" baseline="0">
              <a:solidFill>
                <a:schemeClr val="tx1"/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EA4D7-8CF7-470D-AB1F-8BE4DAD8D64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B3C53-5A93-44EA-9731-6D6F97B5326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6118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3C53-5A93-44EA-9731-6D6F97B53265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46036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B3C53-5A93-44EA-9731-6D6F97B53265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494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podnadpisov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5538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0049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z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30976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8561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05971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521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Zástupný objekt pre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Zástupný objekt pre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8" name="Zástupný objekt pre pät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62934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dá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4" name="Zástupný objekt pre pät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269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3" name="Zástupný objekt pre pät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619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0735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obrázo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Zástupný objekt pre dá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5541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objekt pr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47811-938F-4BA4-ACC0-05A67F342EAA}" type="datetimeFigureOut">
              <a:rPr lang="sk-SK" smtClean="0"/>
              <a:t>19. 12. 2016</a:t>
            </a:fld>
            <a:endParaRPr lang="sk-SK"/>
          </a:p>
        </p:txBody>
      </p:sp>
      <p:sp>
        <p:nvSpPr>
          <p:cNvPr id="5" name="Zástupný objekt pre pät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FBCE1-452E-4CD4-B1AC-9EACD1FC696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33824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Ako sme pristúpili k citlivej téme migrácie v našej škole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sk-SK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Gymnázium Antona Bernoláka </a:t>
            </a:r>
          </a:p>
          <a:p>
            <a:pPr lvl="0"/>
            <a:r>
              <a:rPr lang="sk-SK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Námestovo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93382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90" y="0"/>
            <a:ext cx="863065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112168" y="0"/>
            <a:ext cx="6096000" cy="72943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there was a war in your country</a:t>
            </a:r>
            <a:endParaRPr lang="sk-SK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you wanted better living conditions but your state is really poor</a:t>
            </a:r>
            <a:endParaRPr lang="sk-SK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you wanted better education but there is no good school in your country</a:t>
            </a:r>
            <a:endParaRPr lang="sk-SK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there were some terrorist attacks, fights, riots in your country</a:t>
            </a:r>
            <a:endParaRPr lang="sk-SK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your friends and family were killed and you are also in danger</a:t>
            </a:r>
            <a:endParaRPr lang="sk-SK" sz="2400" dirty="0">
              <a:latin typeface="Century Gothic" panose="020B0502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AU" sz="2400" dirty="0">
                <a:latin typeface="Century Gothic" panose="020B0502020202020204" pitchFamily="34" charset="0"/>
              </a:rPr>
              <a:t>you wanted to accommodate a refugee</a:t>
            </a:r>
            <a:endParaRPr lang="sk-SK" sz="24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endParaRPr lang="sk-SK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5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38230" cy="4828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356" y="2197768"/>
            <a:ext cx="6213644" cy="4660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72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472" y="1"/>
            <a:ext cx="904774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8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3965526" y="1887115"/>
            <a:ext cx="4453462" cy="9101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sk-SK" sz="5400" b="1" dirty="0" err="1" smtClean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Investigation</a:t>
            </a:r>
            <a:endParaRPr lang="sk-SK" sz="5400" b="1" dirty="0" smtClean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82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7300" b="1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Survey</a:t>
            </a:r>
            <a:r>
              <a:rPr lang="sk-SK" sz="73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sz="7300" b="1" dirty="0" smtClean="0">
                <a:solidFill>
                  <a:schemeClr val="accent6"/>
                </a:solidFill>
                <a:latin typeface="Century Gothic" panose="020B0502020202020204" pitchFamily="34" charset="0"/>
              </a:rPr>
              <a:t>Prieskum</a:t>
            </a:r>
            <a:r>
              <a:rPr lang="sk-SK" sz="11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endParaRPr lang="en-GB" sz="110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7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Our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hypothesis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before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survey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sk-SK" sz="28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</a:t>
            </a:r>
            <a:r>
              <a:rPr lang="sk-SK" sz="2800" dirty="0">
                <a:solidFill>
                  <a:srgbClr val="92D050"/>
                </a:solidFill>
                <a:latin typeface="Century Gothic" panose="020B0502020202020204" pitchFamily="34" charset="0"/>
              </a:rPr>
              <a:t>n</a:t>
            </a:r>
            <a:r>
              <a:rPr lang="sk-SK" sz="28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aše </a:t>
            </a:r>
            <a:r>
              <a:rPr lang="sk-SK" sz="28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hypotézy</a:t>
            </a:r>
            <a:r>
              <a:rPr lang="sk-SK" sz="16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)</a:t>
            </a:r>
            <a:endParaRPr lang="en-GB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smtClean="0"/>
              <a:t>1. </a:t>
            </a:r>
            <a:r>
              <a:rPr lang="sk-SK" dirty="0" err="1" smtClean="0"/>
              <a:t>Women</a:t>
            </a:r>
            <a:r>
              <a:rPr lang="sk-SK" dirty="0" smtClean="0"/>
              <a:t> are more </a:t>
            </a:r>
            <a:r>
              <a:rPr lang="sk-SK" dirty="0" err="1" smtClean="0"/>
              <a:t>interested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issue</a:t>
            </a:r>
            <a:r>
              <a:rPr lang="sk-SK" dirty="0" smtClean="0"/>
              <a:t> and are more </a:t>
            </a:r>
            <a:r>
              <a:rPr lang="sk-SK" dirty="0" err="1" smtClean="0"/>
              <a:t>tollerant</a:t>
            </a:r>
            <a:r>
              <a:rPr lang="sk-SK" dirty="0" smtClean="0"/>
              <a:t> to </a:t>
            </a:r>
            <a:r>
              <a:rPr lang="sk-SK" dirty="0" err="1" smtClean="0"/>
              <a:t>refugees</a:t>
            </a:r>
            <a:r>
              <a:rPr lang="sk-SK" dirty="0" smtClean="0"/>
              <a:t>. </a:t>
            </a:r>
            <a:r>
              <a:rPr lang="sk-SK" dirty="0" smtClean="0">
                <a:solidFill>
                  <a:srgbClr val="92D050"/>
                </a:solidFill>
              </a:rPr>
              <a:t>(Ženy sa viac zaujímajú o problematiku a sú k utečencom viac tolerantné) </a:t>
            </a:r>
          </a:p>
          <a:p>
            <a:r>
              <a:rPr lang="sk-SK" dirty="0" smtClean="0"/>
              <a:t>2. </a:t>
            </a:r>
            <a:r>
              <a:rPr lang="sk-SK" dirty="0" err="1" smtClean="0"/>
              <a:t>People</a:t>
            </a:r>
            <a:r>
              <a:rPr lang="sk-SK" dirty="0" smtClean="0"/>
              <a:t> </a:t>
            </a:r>
            <a:r>
              <a:rPr lang="sk-SK" dirty="0" err="1" smtClean="0"/>
              <a:t>who</a:t>
            </a:r>
            <a:r>
              <a:rPr lang="sk-SK" dirty="0" smtClean="0"/>
              <a:t> </a:t>
            </a:r>
            <a:r>
              <a:rPr lang="sk-SK" dirty="0" err="1" smtClean="0"/>
              <a:t>have</a:t>
            </a:r>
            <a:r>
              <a:rPr lang="sk-SK" dirty="0" smtClean="0"/>
              <a:t> </a:t>
            </a:r>
            <a:r>
              <a:rPr lang="sk-SK" dirty="0" err="1" smtClean="0"/>
              <a:t>lived</a:t>
            </a:r>
            <a:r>
              <a:rPr lang="sk-SK" dirty="0" smtClean="0"/>
              <a:t> in </a:t>
            </a:r>
            <a:r>
              <a:rPr lang="sk-SK" dirty="0" err="1" smtClean="0"/>
              <a:t>abroad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more </a:t>
            </a:r>
            <a:r>
              <a:rPr lang="sk-SK" dirty="0" err="1" smtClean="0"/>
              <a:t>than</a:t>
            </a:r>
            <a:r>
              <a:rPr lang="sk-SK" dirty="0" smtClean="0"/>
              <a:t> 3 </a:t>
            </a:r>
            <a:r>
              <a:rPr lang="sk-SK" dirty="0" err="1" smtClean="0"/>
              <a:t>months</a:t>
            </a:r>
            <a:r>
              <a:rPr lang="sk-SK" dirty="0" smtClean="0"/>
              <a:t> are more </a:t>
            </a:r>
            <a:r>
              <a:rPr lang="sk-SK" dirty="0" err="1" smtClean="0"/>
              <a:t>interested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issue</a:t>
            </a:r>
            <a:r>
              <a:rPr lang="sk-SK" dirty="0" smtClean="0"/>
              <a:t> and are more </a:t>
            </a:r>
            <a:r>
              <a:rPr lang="sk-SK" dirty="0" err="1" smtClean="0"/>
              <a:t>tollerant</a:t>
            </a:r>
            <a:r>
              <a:rPr lang="sk-SK" dirty="0" smtClean="0"/>
              <a:t> to </a:t>
            </a:r>
            <a:r>
              <a:rPr lang="sk-SK" dirty="0" err="1" smtClean="0"/>
              <a:t>refugees</a:t>
            </a:r>
            <a:r>
              <a:rPr lang="sk-SK" dirty="0" smtClean="0"/>
              <a:t>. </a:t>
            </a:r>
            <a:r>
              <a:rPr lang="sk-SK" dirty="0" smtClean="0">
                <a:solidFill>
                  <a:schemeClr val="accent6"/>
                </a:solidFill>
              </a:rPr>
              <a:t>Ľudia, ktorí žili v zahraničí dlhšie ako 3 mesiace sa viac zaujímajú o problematiku a sú k utečencom viac tolerantné) </a:t>
            </a:r>
          </a:p>
          <a:p>
            <a:r>
              <a:rPr lang="sk-SK" dirty="0" smtClean="0"/>
              <a:t>3. </a:t>
            </a:r>
            <a:r>
              <a:rPr lang="sk-SK" dirty="0" err="1" smtClean="0"/>
              <a:t>People</a:t>
            </a:r>
            <a:r>
              <a:rPr lang="sk-SK" dirty="0" smtClean="0"/>
              <a:t> </a:t>
            </a:r>
            <a:r>
              <a:rPr lang="sk-SK" dirty="0" err="1" smtClean="0"/>
              <a:t>without</a:t>
            </a:r>
            <a:r>
              <a:rPr lang="sk-SK" dirty="0" smtClean="0"/>
              <a:t> </a:t>
            </a:r>
            <a:r>
              <a:rPr lang="sk-SK" dirty="0" err="1" smtClean="0"/>
              <a:t>religion</a:t>
            </a:r>
            <a:r>
              <a:rPr lang="sk-SK" dirty="0" smtClean="0"/>
              <a:t> are more </a:t>
            </a:r>
            <a:r>
              <a:rPr lang="sk-SK" dirty="0" err="1" smtClean="0"/>
              <a:t>interested</a:t>
            </a:r>
            <a:r>
              <a:rPr lang="sk-SK" dirty="0" smtClean="0"/>
              <a:t> in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issue</a:t>
            </a:r>
            <a:r>
              <a:rPr lang="sk-SK" dirty="0" smtClean="0"/>
              <a:t> and are more </a:t>
            </a:r>
            <a:r>
              <a:rPr lang="sk-SK" dirty="0" err="1" smtClean="0"/>
              <a:t>tollerant</a:t>
            </a:r>
            <a:r>
              <a:rPr lang="sk-SK" dirty="0" smtClean="0"/>
              <a:t> to </a:t>
            </a:r>
            <a:r>
              <a:rPr lang="sk-SK" dirty="0" err="1" smtClean="0"/>
              <a:t>refugees</a:t>
            </a:r>
            <a:r>
              <a:rPr lang="sk-SK" dirty="0" smtClean="0"/>
              <a:t>. </a:t>
            </a:r>
            <a:r>
              <a:rPr lang="sk-SK" dirty="0" smtClean="0">
                <a:solidFill>
                  <a:srgbClr val="92D050"/>
                </a:solidFill>
              </a:rPr>
              <a:t>(Ľudia bez vierovyznania sa viac zaujímajú o problematiku a sú k utečencom viac tolerantné) </a:t>
            </a:r>
          </a:p>
          <a:p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07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Respondents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Dotazník vypĺňalo 100 respondentov, z toho: 40 % mužov, 60 % žien; 12 % bez vierovyznania, 88 % s vierovyznaním; 14 % respondentov žilo v zahraničí dlhšie ako 3 mesiace. </a:t>
            </a:r>
            <a:endParaRPr lang="sk-SK" sz="20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/>
          </p:nvPr>
        </p:nvGraphicFramePr>
        <p:xfrm>
          <a:off x="-2097024" y="2084832"/>
          <a:ext cx="8314944" cy="3877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2414016" y="2030819"/>
          <a:ext cx="6836310" cy="4052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>
            <p:extLst/>
          </p:nvPr>
        </p:nvGraphicFramePr>
        <p:xfrm>
          <a:off x="6608064" y="2121407"/>
          <a:ext cx="6055313" cy="3986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2507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Age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Dotazník vypĺňali respondenti vo veku 15 a viac rokov, najviac respondentov bolo zastúpených vo vekovej skupine 15-19 rokov (78), najmenej vo vekovej skupine 50 + (1).</a:t>
            </a:r>
            <a:endParaRPr lang="en-GB" sz="20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5439870"/>
              </p:ext>
            </p:extLst>
          </p:nvPr>
        </p:nvGraphicFramePr>
        <p:xfrm>
          <a:off x="981307" y="1703164"/>
          <a:ext cx="9666586" cy="4563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76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Are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you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interested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in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politics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</a:t>
            </a:r>
            <a:b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42 % opýtaných sa „skôr nezaujíma“ o danú problematiku, 32 % sa „skôr zaujíma“, 14% sa zaujíma a 10 % sa nezaujíma vôbec</a:t>
            </a:r>
            <a:r>
              <a:rPr lang="sk-SK" sz="16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. </a:t>
            </a:r>
            <a:r>
              <a:rPr lang="sk-SK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 </a:t>
            </a:r>
            <a:endParaRPr lang="en-GB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4593857"/>
              </p:ext>
            </p:extLst>
          </p:nvPr>
        </p:nvGraphicFramePr>
        <p:xfrm>
          <a:off x="501804" y="1817648"/>
          <a:ext cx="11507315" cy="4851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830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8133346" y="737937"/>
            <a:ext cx="3814011" cy="5663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k-SK" dirty="0" smtClean="0"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sk-SK" dirty="0" smtClean="0">
                <a:latin typeface="Century Gothic" panose="020B0502020202020204" pitchFamily="34" charset="0"/>
              </a:rPr>
              <a:t>IMMIGRATION </a:t>
            </a:r>
            <a:r>
              <a:rPr lang="sk-SK" dirty="0" smtClean="0">
                <a:latin typeface="Century Gothic" panose="020B0502020202020204" pitchFamily="34" charset="0"/>
                <a:sym typeface="Wingdings" panose="05000000000000000000" pitchFamily="2" charset="2"/>
              </a:rPr>
              <a:t></a:t>
            </a:r>
            <a:endParaRPr lang="sk-SK" dirty="0">
              <a:latin typeface="Century Gothic" panose="020B050202020202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sk-SK" dirty="0">
              <a:latin typeface="Century Gothic" panose="020B050202020202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nationalities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ship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people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emotions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Slovakia,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abroad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destination,attack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killing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suffering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terrorism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, new </a:t>
            </a:r>
            <a:r>
              <a:rPr lang="sk-SK" dirty="0" err="1">
                <a:latin typeface="Century Gothic" panose="020B0502020202020204" pitchFamily="34" charset="0"/>
                <a:sym typeface="Wingdings" panose="05000000000000000000" pitchFamily="2" charset="2"/>
              </a:rPr>
              <a:t>life</a:t>
            </a:r>
            <a:r>
              <a:rPr lang="sk-SK" dirty="0">
                <a:latin typeface="Century Gothic" panose="020B0502020202020204" pitchFamily="34" charset="0"/>
                <a:sym typeface="Wingdings" panose="05000000000000000000" pitchFamily="2" charset="2"/>
              </a:rPr>
              <a:t>....</a:t>
            </a:r>
            <a:endParaRPr lang="sk-SK" dirty="0">
              <a:latin typeface="Century Gothic" panose="020B050202020202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23812"/>
            <a:ext cx="7539790" cy="688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3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Does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Slovakia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help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enough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with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integration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of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52 % opýtaných si myslí, že Slovensko „skôr nepomáha“ dostatočne pri riešení problematiky, na druhej strane 6 % si myslí, že Slovensko pomáha dostatočne</a:t>
            </a:r>
            <a:r>
              <a:rPr lang="sk-SK" sz="1600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. 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endParaRPr lang="en-GB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482761"/>
              </p:ext>
            </p:extLst>
          </p:nvPr>
        </p:nvGraphicFramePr>
        <p:xfrm>
          <a:off x="367990" y="2196790"/>
          <a:ext cx="11641130" cy="4545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162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Do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you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know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any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activities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helping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with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their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integration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88 % opýtaných nepozná žiadne činnosti, ktoré by napomáhali utečencom integrovať sa.  </a:t>
            </a:r>
            <a:endParaRPr lang="en-GB" sz="22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244316"/>
              </p:ext>
            </p:extLst>
          </p:nvPr>
        </p:nvGraphicFramePr>
        <p:xfrm>
          <a:off x="635620" y="2252546"/>
          <a:ext cx="11397884" cy="448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67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How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much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of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extra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expenses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of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our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state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budget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are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caused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by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endParaRPr lang="en-GB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/>
          </p:nvPr>
        </p:nvGraphicFramePr>
        <p:xfrm>
          <a:off x="170688" y="1584960"/>
          <a:ext cx="11801856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571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Should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every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EU country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accept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quotas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for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accepting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56 % respondentov sa vyjadrilo, že nesúhlasia, aby každá krajina EÚ mala akceptovať utečenecké kvóty.  </a:t>
            </a:r>
            <a:endParaRPr lang="en-GB" sz="20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5284746"/>
              </p:ext>
            </p:extLst>
          </p:nvPr>
        </p:nvGraphicFramePr>
        <p:xfrm>
          <a:off x="568712" y="2074126"/>
          <a:ext cx="11452600" cy="4643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430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Will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number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of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rise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up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in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nearest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5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years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Najviac opýtaných (48 %) si myslí, že počet utečencov v najbližších 5 rokov vzrastie, najmenej (16 %) si myslí, že čísla ostanú rovnaké. </a:t>
            </a:r>
            <a:endParaRPr lang="en-GB" sz="20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000117"/>
              </p:ext>
            </p:extLst>
          </p:nvPr>
        </p:nvGraphicFramePr>
        <p:xfrm>
          <a:off x="1025912" y="2497872"/>
          <a:ext cx="10983208" cy="4268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187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Who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would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be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„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worst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“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neighbour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for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you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? Na otázku: Kto by bol pre vás „najhorším“ susedom odpovedali respondenti nasledovane: 60%- drogovo závislá osoba, 18 %- osoba s kriminálnou minulosťou, 8 %- moslim, 8%- Róm, 4%- osoba inej rasy</a:t>
            </a:r>
            <a:endParaRPr lang="en-GB" sz="20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207545"/>
              </p:ext>
            </p:extLst>
          </p:nvPr>
        </p:nvGraphicFramePr>
        <p:xfrm>
          <a:off x="546410" y="2453268"/>
          <a:ext cx="11352982" cy="4264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66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How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are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perceived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by society/by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you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? </a:t>
            </a:r>
            <a:endParaRPr lang="en-GB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9105773"/>
              </p:ext>
            </p:extLst>
          </p:nvPr>
        </p:nvGraphicFramePr>
        <p:xfrm>
          <a:off x="-121920" y="2048256"/>
          <a:ext cx="6327648" cy="4389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241431"/>
              </p:ext>
            </p:extLst>
          </p:nvPr>
        </p:nvGraphicFramePr>
        <p:xfrm>
          <a:off x="5571744" y="2072640"/>
          <a:ext cx="6851904" cy="4693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193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What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has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the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greatest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impact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on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your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opinion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on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refugees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living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in 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Slovakia?</a:t>
            </a:r>
            <a:b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sk-SK" sz="31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Zo </a:t>
            </a:r>
            <a:r>
              <a:rPr lang="sk-SK" sz="31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všetkých opýtaných formujú názory na utečencov žijúcich na Slovensku média- 62 % opýtaných.  </a:t>
            </a:r>
            <a:endParaRPr lang="en-GB" sz="31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626074"/>
              </p:ext>
            </p:extLst>
          </p:nvPr>
        </p:nvGraphicFramePr>
        <p:xfrm>
          <a:off x="1260088" y="2408663"/>
          <a:ext cx="10736839" cy="4248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82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Results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sz="28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Výsledky</a:t>
            </a:r>
            <a:endParaRPr lang="en-GB" sz="28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7702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 err="1" smtClean="0">
                <a:latin typeface="Century Gothic" panose="020B0502020202020204" pitchFamily="34" charset="0"/>
              </a:rPr>
              <a:t>Results</a:t>
            </a:r>
            <a:r>
              <a:rPr lang="sk-SK" dirty="0" smtClean="0"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latin typeface="Century Gothic" panose="020B0502020202020204" pitchFamily="34" charset="0"/>
              </a:rPr>
              <a:t>acquired</a:t>
            </a:r>
            <a:r>
              <a:rPr lang="sk-SK" dirty="0" smtClean="0">
                <a:latin typeface="Century Gothic" panose="020B0502020202020204" pitchFamily="34" charset="0"/>
              </a:rPr>
              <a:t> by a </a:t>
            </a:r>
            <a:r>
              <a:rPr lang="sk-SK" b="1" dirty="0" err="1" smtClean="0">
                <a:latin typeface="Century Gothic" panose="020B0502020202020204" pitchFamily="34" charset="0"/>
              </a:rPr>
              <a:t>correlation</a:t>
            </a:r>
            <a:r>
              <a:rPr lang="sk-SK" b="1" dirty="0" smtClean="0">
                <a:latin typeface="Century Gothic" panose="020B0502020202020204" pitchFamily="34" charset="0"/>
              </a:rPr>
              <a:t> </a:t>
            </a:r>
            <a:r>
              <a:rPr lang="sk-SK" b="1" dirty="0" err="1" smtClean="0">
                <a:latin typeface="Century Gothic" panose="020B0502020202020204" pitchFamily="34" charset="0"/>
              </a:rPr>
              <a:t>coefficient</a:t>
            </a:r>
            <a:r>
              <a:rPr lang="sk-SK" dirty="0" smtClean="0">
                <a:latin typeface="Century Gothic" panose="020B0502020202020204" pitchFamily="34" charset="0"/>
              </a:rPr>
              <a:t>: </a:t>
            </a:r>
            <a:r>
              <a:rPr lang="sk-SK" sz="19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(výsledky získané pomocou korelačného koeficientu)</a:t>
            </a:r>
          </a:p>
          <a:p>
            <a:pPr marL="0" indent="0">
              <a:buNone/>
            </a:pPr>
            <a:endParaRPr lang="sk-SK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k-SK" dirty="0" smtClean="0">
                <a:latin typeface="Century Gothic" panose="020B0502020202020204" pitchFamily="34" charset="0"/>
              </a:rPr>
              <a:t>r (</a:t>
            </a:r>
            <a:r>
              <a:rPr lang="sk-SK" dirty="0" err="1" smtClean="0">
                <a:latin typeface="Century Gothic" panose="020B0502020202020204" pitchFamily="34" charset="0"/>
              </a:rPr>
              <a:t>interest</a:t>
            </a:r>
            <a:r>
              <a:rPr lang="sk-SK" dirty="0" smtClean="0">
                <a:latin typeface="Century Gothic" panose="020B0502020202020204" pitchFamily="34" charset="0"/>
              </a:rPr>
              <a:t>/sex) = </a:t>
            </a:r>
            <a:r>
              <a:rPr lang="sk-SK" b="1" dirty="0" smtClean="0">
                <a:latin typeface="Century Gothic" panose="020B0502020202020204" pitchFamily="34" charset="0"/>
              </a:rPr>
              <a:t>0,073</a:t>
            </a:r>
          </a:p>
          <a:p>
            <a:pPr marL="0" indent="0">
              <a:buNone/>
            </a:pPr>
            <a:r>
              <a:rPr lang="sk-SK" dirty="0" smtClean="0">
                <a:latin typeface="Century Gothic" panose="020B0502020202020204" pitchFamily="34" charset="0"/>
              </a:rPr>
              <a:t>r (</a:t>
            </a:r>
            <a:r>
              <a:rPr lang="sk-SK" dirty="0" err="1" smtClean="0">
                <a:latin typeface="Century Gothic" panose="020B0502020202020204" pitchFamily="34" charset="0"/>
              </a:rPr>
              <a:t>tollerance</a:t>
            </a:r>
            <a:r>
              <a:rPr lang="sk-SK" dirty="0" smtClean="0">
                <a:latin typeface="Century Gothic" panose="020B0502020202020204" pitchFamily="34" charset="0"/>
              </a:rPr>
              <a:t>/sex)= </a:t>
            </a:r>
            <a:r>
              <a:rPr lang="sk-SK" b="1" dirty="0" smtClean="0">
                <a:latin typeface="Century Gothic" panose="020B0502020202020204" pitchFamily="34" charset="0"/>
              </a:rPr>
              <a:t>0,033</a:t>
            </a:r>
            <a:endParaRPr lang="sk-SK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(žiadna závislosť medzi pohlavím, záujmom a toleranciou sa nedokázala)</a:t>
            </a:r>
          </a:p>
          <a:p>
            <a:pPr marL="0" indent="0">
              <a:buNone/>
            </a:pPr>
            <a:r>
              <a:rPr lang="sk-SK" dirty="0" smtClean="0">
                <a:latin typeface="Century Gothic" panose="020B0502020202020204" pitchFamily="34" charset="0"/>
              </a:rPr>
              <a:t>r (</a:t>
            </a:r>
            <a:r>
              <a:rPr lang="sk-SK" dirty="0" err="1" smtClean="0">
                <a:latin typeface="Century Gothic" panose="020B0502020202020204" pitchFamily="34" charset="0"/>
              </a:rPr>
              <a:t>interest</a:t>
            </a:r>
            <a:r>
              <a:rPr lang="sk-SK" dirty="0" smtClean="0">
                <a:latin typeface="Century Gothic" panose="020B0502020202020204" pitchFamily="34" charset="0"/>
              </a:rPr>
              <a:t>/</a:t>
            </a:r>
            <a:r>
              <a:rPr lang="sk-SK" dirty="0" err="1" smtClean="0">
                <a:latin typeface="Century Gothic" panose="020B0502020202020204" pitchFamily="34" charset="0"/>
              </a:rPr>
              <a:t>having</a:t>
            </a:r>
            <a:r>
              <a:rPr lang="sk-SK" dirty="0" smtClean="0"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latin typeface="Century Gothic" panose="020B0502020202020204" pitchFamily="34" charset="0"/>
              </a:rPr>
              <a:t>lived</a:t>
            </a:r>
            <a:r>
              <a:rPr lang="sk-SK" dirty="0" smtClean="0"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latin typeface="Century Gothic" panose="020B0502020202020204" pitchFamily="34" charset="0"/>
              </a:rPr>
              <a:t>abroad</a:t>
            </a:r>
            <a:r>
              <a:rPr lang="sk-SK" dirty="0" smtClean="0">
                <a:latin typeface="Century Gothic" panose="020B0502020202020204" pitchFamily="34" charset="0"/>
              </a:rPr>
              <a:t>) = </a:t>
            </a:r>
            <a:r>
              <a:rPr lang="sk-SK" b="1" dirty="0" smtClean="0">
                <a:latin typeface="Century Gothic" panose="020B0502020202020204" pitchFamily="34" charset="0"/>
              </a:rPr>
              <a:t>0,335</a:t>
            </a:r>
          </a:p>
          <a:p>
            <a:pPr marL="0" indent="0">
              <a:buNone/>
            </a:pPr>
            <a:r>
              <a:rPr lang="sk-SK" dirty="0" smtClean="0">
                <a:latin typeface="Century Gothic" panose="020B0502020202020204" pitchFamily="34" charset="0"/>
              </a:rPr>
              <a:t>r (</a:t>
            </a:r>
            <a:r>
              <a:rPr lang="sk-SK" dirty="0" err="1" smtClean="0">
                <a:latin typeface="Century Gothic" panose="020B0502020202020204" pitchFamily="34" charset="0"/>
              </a:rPr>
              <a:t>tollerance</a:t>
            </a:r>
            <a:r>
              <a:rPr lang="sk-SK" dirty="0" smtClean="0">
                <a:latin typeface="Century Gothic" panose="020B0502020202020204" pitchFamily="34" charset="0"/>
              </a:rPr>
              <a:t>/</a:t>
            </a:r>
            <a:r>
              <a:rPr lang="sk-SK" dirty="0" err="1" smtClean="0">
                <a:latin typeface="Century Gothic" panose="020B0502020202020204" pitchFamily="34" charset="0"/>
              </a:rPr>
              <a:t>having</a:t>
            </a:r>
            <a:r>
              <a:rPr lang="sk-SK" dirty="0" smtClean="0"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latin typeface="Century Gothic" panose="020B0502020202020204" pitchFamily="34" charset="0"/>
              </a:rPr>
              <a:t>lived</a:t>
            </a:r>
            <a:r>
              <a:rPr lang="sk-SK" dirty="0" smtClean="0"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latin typeface="Century Gothic" panose="020B0502020202020204" pitchFamily="34" charset="0"/>
              </a:rPr>
              <a:t>abroad</a:t>
            </a:r>
            <a:r>
              <a:rPr lang="sk-SK" dirty="0" smtClean="0">
                <a:latin typeface="Century Gothic" panose="020B0502020202020204" pitchFamily="34" charset="0"/>
              </a:rPr>
              <a:t>) = </a:t>
            </a:r>
            <a:r>
              <a:rPr lang="sk-SK" b="1" dirty="0" smtClean="0">
                <a:latin typeface="Century Gothic" panose="020B0502020202020204" pitchFamily="34" charset="0"/>
              </a:rPr>
              <a:t>- 0,267</a:t>
            </a:r>
            <a:endParaRPr lang="sk-SK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k-SK" sz="2200" dirty="0">
                <a:solidFill>
                  <a:srgbClr val="92D050"/>
                </a:solidFill>
                <a:latin typeface="Century Gothic" panose="020B0502020202020204" pitchFamily="34" charset="0"/>
              </a:rPr>
              <a:t>(žiadna závislosť medzi </a:t>
            </a: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žitím v zahraničí, </a:t>
            </a:r>
            <a:r>
              <a:rPr lang="sk-SK" sz="2200" dirty="0">
                <a:solidFill>
                  <a:srgbClr val="92D050"/>
                </a:solidFill>
                <a:latin typeface="Century Gothic" panose="020B0502020202020204" pitchFamily="34" charset="0"/>
              </a:rPr>
              <a:t>záujmom a toleranciou sa </a:t>
            </a: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nedokázala)</a:t>
            </a:r>
          </a:p>
          <a:p>
            <a:pPr marL="0" indent="0">
              <a:buNone/>
            </a:pPr>
            <a:r>
              <a:rPr lang="sk-SK" dirty="0">
                <a:latin typeface="Century Gothic" panose="020B0502020202020204" pitchFamily="34" charset="0"/>
              </a:rPr>
              <a:t>r</a:t>
            </a:r>
            <a:r>
              <a:rPr lang="sk-SK" dirty="0" smtClean="0">
                <a:latin typeface="Century Gothic" panose="020B0502020202020204" pitchFamily="34" charset="0"/>
              </a:rPr>
              <a:t> (</a:t>
            </a:r>
            <a:r>
              <a:rPr lang="sk-SK" dirty="0" err="1" smtClean="0">
                <a:latin typeface="Century Gothic" panose="020B0502020202020204" pitchFamily="34" charset="0"/>
              </a:rPr>
              <a:t>interest</a:t>
            </a:r>
            <a:r>
              <a:rPr lang="sk-SK" dirty="0" smtClean="0">
                <a:latin typeface="Century Gothic" panose="020B0502020202020204" pitchFamily="34" charset="0"/>
              </a:rPr>
              <a:t>/</a:t>
            </a:r>
            <a:r>
              <a:rPr lang="sk-SK" dirty="0" err="1" smtClean="0">
                <a:latin typeface="Century Gothic" panose="020B0502020202020204" pitchFamily="34" charset="0"/>
              </a:rPr>
              <a:t>religion</a:t>
            </a:r>
            <a:r>
              <a:rPr lang="sk-SK" dirty="0" smtClean="0">
                <a:latin typeface="Century Gothic" panose="020B0502020202020204" pitchFamily="34" charset="0"/>
              </a:rPr>
              <a:t>) = </a:t>
            </a:r>
            <a:r>
              <a:rPr lang="sk-SK" b="1" dirty="0" smtClean="0">
                <a:latin typeface="Century Gothic" panose="020B0502020202020204" pitchFamily="34" charset="0"/>
              </a:rPr>
              <a:t>- 0,187</a:t>
            </a:r>
          </a:p>
          <a:p>
            <a:pPr marL="0" indent="0">
              <a:buNone/>
            </a:pPr>
            <a:r>
              <a:rPr lang="sk-SK" dirty="0">
                <a:latin typeface="Century Gothic" panose="020B0502020202020204" pitchFamily="34" charset="0"/>
              </a:rPr>
              <a:t>r</a:t>
            </a:r>
            <a:r>
              <a:rPr lang="sk-SK" dirty="0" smtClean="0">
                <a:latin typeface="Century Gothic" panose="020B0502020202020204" pitchFamily="34" charset="0"/>
              </a:rPr>
              <a:t> (</a:t>
            </a:r>
            <a:r>
              <a:rPr lang="sk-SK" dirty="0" err="1" smtClean="0">
                <a:latin typeface="Century Gothic" panose="020B0502020202020204" pitchFamily="34" charset="0"/>
              </a:rPr>
              <a:t>tollerance</a:t>
            </a:r>
            <a:r>
              <a:rPr lang="sk-SK" dirty="0" smtClean="0">
                <a:latin typeface="Century Gothic" panose="020B0502020202020204" pitchFamily="34" charset="0"/>
              </a:rPr>
              <a:t>/</a:t>
            </a:r>
            <a:r>
              <a:rPr lang="sk-SK" dirty="0" err="1" smtClean="0">
                <a:latin typeface="Century Gothic" panose="020B0502020202020204" pitchFamily="34" charset="0"/>
              </a:rPr>
              <a:t>religion</a:t>
            </a:r>
            <a:r>
              <a:rPr lang="sk-SK" dirty="0" smtClean="0">
                <a:latin typeface="Century Gothic" panose="020B0502020202020204" pitchFamily="34" charset="0"/>
              </a:rPr>
              <a:t>)= </a:t>
            </a:r>
            <a:r>
              <a:rPr lang="sk-SK" b="1" dirty="0" smtClean="0">
                <a:latin typeface="Century Gothic" panose="020B0502020202020204" pitchFamily="34" charset="0"/>
              </a:rPr>
              <a:t>0,227</a:t>
            </a:r>
          </a:p>
          <a:p>
            <a:pPr marL="0" indent="0">
              <a:buNone/>
            </a:pPr>
            <a:r>
              <a:rPr lang="sk-SK" sz="2200" dirty="0">
                <a:solidFill>
                  <a:srgbClr val="92D050"/>
                </a:solidFill>
                <a:latin typeface="Century Gothic" panose="020B0502020202020204" pitchFamily="34" charset="0"/>
              </a:rPr>
              <a:t>(žiadna závislosť medzi </a:t>
            </a:r>
            <a:r>
              <a:rPr lang="sk-SK" sz="22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vierovyznaním, </a:t>
            </a:r>
            <a:r>
              <a:rPr lang="sk-SK" sz="2200" dirty="0">
                <a:solidFill>
                  <a:srgbClr val="92D050"/>
                </a:solidFill>
                <a:latin typeface="Century Gothic" panose="020B0502020202020204" pitchFamily="34" charset="0"/>
              </a:rPr>
              <a:t>záujmom a toleranciou sa nedokázala</a:t>
            </a:r>
            <a:endParaRPr lang="sk-SK" sz="2200" b="1" dirty="0" smtClean="0">
              <a:solidFill>
                <a:srgbClr val="92D05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sk-SK" b="1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3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Some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other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interesting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err="1" smtClean="0">
                <a:solidFill>
                  <a:srgbClr val="FF0000"/>
                </a:solidFill>
                <a:latin typeface="Century Gothic" panose="020B0502020202020204" pitchFamily="34" charset="0"/>
              </a:rPr>
              <a:t>results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/>
            </a:r>
            <a:br>
              <a:rPr lang="sk-SK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sk-SK" sz="24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</a:t>
            </a:r>
            <a:r>
              <a:rPr lang="sk-SK" sz="24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niektoré ďalšie zaujímavé výsledky)</a:t>
            </a:r>
            <a:endParaRPr lang="en-GB" sz="2400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916684"/>
            <a:ext cx="10515600" cy="5145023"/>
          </a:xfrm>
        </p:spPr>
        <p:txBody>
          <a:bodyPr>
            <a:normAutofit/>
          </a:bodyPr>
          <a:lstStyle/>
          <a:p>
            <a:r>
              <a:rPr lang="en-GB" sz="2200" b="1" dirty="0" smtClean="0">
                <a:latin typeface="Century Gothic" panose="020B0502020202020204" pitchFamily="34" charset="0"/>
              </a:rPr>
              <a:t>90 %</a:t>
            </a:r>
            <a:r>
              <a:rPr lang="en-GB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think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health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care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should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be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provided</a:t>
            </a:r>
            <a:r>
              <a:rPr lang="sk-SK" sz="2200" dirty="0" smtClean="0">
                <a:latin typeface="Century Gothic" panose="020B0502020202020204" pitchFamily="34" charset="0"/>
              </a:rPr>
              <a:t> to </a:t>
            </a:r>
            <a:r>
              <a:rPr lang="sk-SK" sz="2200" dirty="0" err="1" smtClean="0">
                <a:latin typeface="Century Gothic" panose="020B0502020202020204" pitchFamily="34" charset="0"/>
              </a:rPr>
              <a:t>the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refugees</a:t>
            </a:r>
            <a:r>
              <a:rPr lang="sk-SK" sz="22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(90 %opýtaných si myslí, že utečencom by mala byť poskytnutá zdravotná starostlivosť.)</a:t>
            </a:r>
          </a:p>
          <a:p>
            <a:r>
              <a:rPr lang="sk-SK" sz="2200" b="1" dirty="0" smtClean="0">
                <a:latin typeface="Century Gothic" panose="020B0502020202020204" pitchFamily="34" charset="0"/>
              </a:rPr>
              <a:t>80 %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think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education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>
                <a:latin typeface="Century Gothic" panose="020B0502020202020204" pitchFamily="34" charset="0"/>
              </a:rPr>
              <a:t>should</a:t>
            </a:r>
            <a:r>
              <a:rPr lang="sk-SK" sz="2200" b="1" dirty="0">
                <a:latin typeface="Century Gothic" panose="020B0502020202020204" pitchFamily="34" charset="0"/>
              </a:rPr>
              <a:t> </a:t>
            </a:r>
            <a:r>
              <a:rPr lang="sk-SK" sz="2200" b="1" dirty="0" err="1">
                <a:latin typeface="Century Gothic" panose="020B0502020202020204" pitchFamily="34" charset="0"/>
              </a:rPr>
              <a:t>be</a:t>
            </a:r>
            <a:r>
              <a:rPr lang="sk-SK" sz="2200" b="1" dirty="0">
                <a:latin typeface="Century Gothic" panose="020B0502020202020204" pitchFamily="34" charset="0"/>
              </a:rPr>
              <a:t> </a:t>
            </a:r>
            <a:r>
              <a:rPr lang="sk-SK" sz="2200" b="1" dirty="0" err="1">
                <a:latin typeface="Century Gothic" panose="020B0502020202020204" pitchFamily="34" charset="0"/>
              </a:rPr>
              <a:t>provided</a:t>
            </a:r>
            <a:r>
              <a:rPr lang="sk-SK" sz="2200" dirty="0">
                <a:latin typeface="Century Gothic" panose="020B0502020202020204" pitchFamily="34" charset="0"/>
              </a:rPr>
              <a:t> to </a:t>
            </a:r>
            <a:r>
              <a:rPr lang="sk-SK" sz="2200" dirty="0" err="1" smtClean="0">
                <a:latin typeface="Century Gothic" panose="020B0502020202020204" pitchFamily="34" charset="0"/>
              </a:rPr>
              <a:t>the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kids</a:t>
            </a:r>
            <a:r>
              <a:rPr lang="sk-SK" sz="2200" dirty="0" smtClean="0">
                <a:latin typeface="Century Gothic" panose="020B0502020202020204" pitchFamily="34" charset="0"/>
              </a:rPr>
              <a:t> of </a:t>
            </a:r>
            <a:r>
              <a:rPr lang="sk-SK" sz="2200" dirty="0" err="1" smtClean="0">
                <a:latin typeface="Century Gothic" panose="020B0502020202020204" pitchFamily="34" charset="0"/>
              </a:rPr>
              <a:t>the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refugees</a:t>
            </a:r>
            <a:r>
              <a:rPr lang="sk-SK" sz="22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(80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%opýtaných si myslí,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že deťom utečencov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by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malo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byť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poskytnuté vzdelanie.)</a:t>
            </a:r>
          </a:p>
          <a:p>
            <a:r>
              <a:rPr lang="sk-SK" sz="2200" b="1" dirty="0" smtClean="0">
                <a:latin typeface="Century Gothic" panose="020B0502020202020204" pitchFamily="34" charset="0"/>
              </a:rPr>
              <a:t>92 %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think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smtClean="0">
                <a:latin typeface="Century Gothic" panose="020B0502020202020204" pitchFamily="34" charset="0"/>
              </a:rPr>
              <a:t>NO „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food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according</a:t>
            </a:r>
            <a:r>
              <a:rPr lang="sk-SK" sz="2200" b="1" dirty="0" smtClean="0">
                <a:latin typeface="Century Gothic" panose="020B0502020202020204" pitchFamily="34" charset="0"/>
              </a:rPr>
              <a:t> to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their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habitats</a:t>
            </a:r>
            <a:r>
              <a:rPr lang="sk-SK" sz="2200" b="1" dirty="0" smtClean="0">
                <a:latin typeface="Century Gothic" panose="020B0502020202020204" pitchFamily="34" charset="0"/>
              </a:rPr>
              <a:t>“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should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>
                <a:latin typeface="Century Gothic" panose="020B0502020202020204" pitchFamily="34" charset="0"/>
              </a:rPr>
              <a:t>be</a:t>
            </a:r>
            <a:r>
              <a:rPr lang="sk-SK" sz="2200" b="1" dirty="0">
                <a:latin typeface="Century Gothic" panose="020B0502020202020204" pitchFamily="34" charset="0"/>
              </a:rPr>
              <a:t> </a:t>
            </a:r>
            <a:r>
              <a:rPr lang="sk-SK" sz="2200" b="1" dirty="0" err="1">
                <a:latin typeface="Century Gothic" panose="020B0502020202020204" pitchFamily="34" charset="0"/>
              </a:rPr>
              <a:t>provided</a:t>
            </a:r>
            <a:r>
              <a:rPr lang="sk-SK" sz="2200" b="1" dirty="0">
                <a:latin typeface="Century Gothic" panose="020B0502020202020204" pitchFamily="34" charset="0"/>
              </a:rPr>
              <a:t> </a:t>
            </a:r>
            <a:r>
              <a:rPr lang="sk-SK" sz="2200" dirty="0">
                <a:latin typeface="Century Gothic" panose="020B0502020202020204" pitchFamily="34" charset="0"/>
              </a:rPr>
              <a:t>to </a:t>
            </a:r>
            <a:r>
              <a:rPr lang="sk-SK" sz="2200" dirty="0" err="1">
                <a:latin typeface="Century Gothic" panose="020B0502020202020204" pitchFamily="34" charset="0"/>
              </a:rPr>
              <a:t>the</a:t>
            </a:r>
            <a:r>
              <a:rPr lang="sk-SK" sz="2200" dirty="0">
                <a:latin typeface="Century Gothic" panose="020B0502020202020204" pitchFamily="34" charset="0"/>
              </a:rPr>
              <a:t> </a:t>
            </a:r>
            <a:r>
              <a:rPr lang="sk-SK" sz="2200" dirty="0" err="1">
                <a:latin typeface="Century Gothic" panose="020B0502020202020204" pitchFamily="34" charset="0"/>
              </a:rPr>
              <a:t>refugees</a:t>
            </a:r>
            <a:r>
              <a:rPr lang="sk-SK" sz="2200" dirty="0" smtClean="0"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(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92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%opýtaných si myslí, že utečencom by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Nemalo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byť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poskytnuté jedlo podľa ich stravovacích návykov.)</a:t>
            </a:r>
          </a:p>
          <a:p>
            <a:r>
              <a:rPr lang="sk-SK" sz="2200" b="1" dirty="0" smtClean="0">
                <a:latin typeface="Century Gothic" panose="020B0502020202020204" pitchFamily="34" charset="0"/>
              </a:rPr>
              <a:t>70 %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think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refugees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can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enrich</a:t>
            </a:r>
            <a:r>
              <a:rPr lang="sk-SK" sz="2200" b="1" dirty="0" smtClean="0">
                <a:latin typeface="Century Gothic" panose="020B0502020202020204" pitchFamily="34" charset="0"/>
              </a:rPr>
              <a:t> Slovakia by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their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culture</a:t>
            </a:r>
            <a:r>
              <a:rPr lang="sk-SK" sz="2200" dirty="0" smtClean="0">
                <a:latin typeface="Century Gothic" panose="020B0502020202020204" pitchFamily="34" charset="0"/>
              </a:rPr>
              <a:t>. </a:t>
            </a:r>
            <a:endParaRPr lang="sk-SK" sz="22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(70 % opýtaných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si myslí, že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utečenci môžu obohatiť slovenskú kultúru.)</a:t>
            </a:r>
          </a:p>
          <a:p>
            <a:r>
              <a:rPr lang="sk-SK" sz="2200" b="1" dirty="0" smtClean="0">
                <a:latin typeface="Century Gothic" panose="020B0502020202020204" pitchFamily="34" charset="0"/>
              </a:rPr>
              <a:t>22 %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think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dirty="0" err="1" smtClean="0">
                <a:latin typeface="Century Gothic" panose="020B0502020202020204" pitchFamily="34" charset="0"/>
              </a:rPr>
              <a:t>refugees</a:t>
            </a:r>
            <a:r>
              <a:rPr lang="sk-SK" sz="2200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can‘t</a:t>
            </a:r>
            <a:r>
              <a:rPr lang="sk-SK" sz="2200" b="1" dirty="0" smtClean="0">
                <a:latin typeface="Century Gothic" panose="020B0502020202020204" pitchFamily="34" charset="0"/>
              </a:rPr>
              <a:t>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enrich</a:t>
            </a:r>
            <a:r>
              <a:rPr lang="sk-SK" sz="2200" b="1" dirty="0" smtClean="0">
                <a:latin typeface="Century Gothic" panose="020B0502020202020204" pitchFamily="34" charset="0"/>
              </a:rPr>
              <a:t> Slovakia at </a:t>
            </a:r>
            <a:r>
              <a:rPr lang="sk-SK" sz="2200" b="1" dirty="0" err="1" smtClean="0">
                <a:latin typeface="Century Gothic" panose="020B0502020202020204" pitchFamily="34" charset="0"/>
              </a:rPr>
              <a:t>all</a:t>
            </a:r>
            <a:r>
              <a:rPr lang="sk-SK" sz="2200" dirty="0" smtClean="0">
                <a:latin typeface="Century Gothic" panose="020B0502020202020204" pitchFamily="34" charset="0"/>
              </a:rPr>
              <a:t>. </a:t>
            </a:r>
          </a:p>
          <a:p>
            <a:pPr marL="0" indent="0">
              <a:buNone/>
            </a:pP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(22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% opýtaných si myslí, že utečenci </a:t>
            </a:r>
            <a:r>
              <a:rPr lang="sk-SK" sz="2000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nemôžu vôbec </a:t>
            </a:r>
            <a:r>
              <a:rPr lang="sk-SK" sz="2000" dirty="0">
                <a:solidFill>
                  <a:srgbClr val="92D050"/>
                </a:solidFill>
                <a:latin typeface="Century Gothic" panose="020B0502020202020204" pitchFamily="34" charset="0"/>
              </a:rPr>
              <a:t>obohatiť slovenskú kultúru.)</a:t>
            </a:r>
            <a:endParaRPr lang="sk-SK" sz="2000" dirty="0" smtClean="0">
              <a:solidFill>
                <a:srgbClr val="92D050"/>
              </a:solidFill>
              <a:latin typeface="Century Gothic" panose="020B0502020202020204" pitchFamily="34" charset="0"/>
            </a:endParaRPr>
          </a:p>
          <a:p>
            <a:endParaRPr lang="sk-SK" sz="2200" dirty="0">
              <a:latin typeface="Century Gothic" panose="020B0502020202020204" pitchFamily="34" charset="0"/>
            </a:endParaRPr>
          </a:p>
          <a:p>
            <a:endParaRPr lang="sk-SK" sz="2200" dirty="0">
              <a:latin typeface="Century Gothic" panose="020B0502020202020204" pitchFamily="34" charset="0"/>
            </a:endParaRPr>
          </a:p>
          <a:p>
            <a:endParaRPr lang="en-GB" sz="2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jekt pre obsah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427"/>
          </a:xfrm>
        </p:spPr>
      </p:pic>
    </p:spTree>
    <p:extLst>
      <p:ext uri="{BB962C8B-B14F-4D97-AF65-F5344CB8AC3E}">
        <p14:creationId xmlns:p14="http://schemas.microsoft.com/office/powerpoint/2010/main" val="94224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jekt pre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052" y="1814"/>
            <a:ext cx="9141580" cy="685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1005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3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71" y="0"/>
            <a:ext cx="10334658" cy="687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57" y="0"/>
            <a:ext cx="10058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3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pic>
        <p:nvPicPr>
          <p:cNvPr id="4" name="Zástupný objekt pre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57" y="0"/>
            <a:ext cx="10087686" cy="6858000"/>
          </a:xfrm>
        </p:spPr>
      </p:pic>
    </p:spTree>
    <p:extLst>
      <p:ext uri="{BB962C8B-B14F-4D97-AF65-F5344CB8AC3E}">
        <p14:creationId xmlns:p14="http://schemas.microsoft.com/office/powerpoint/2010/main" val="13106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875</Words>
  <Application>Microsoft Office PowerPoint</Application>
  <PresentationFormat>Vlastná</PresentationFormat>
  <Paragraphs>114</Paragraphs>
  <Slides>29</Slides>
  <Notes>2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29</vt:i4>
      </vt:variant>
    </vt:vector>
  </HeadingPairs>
  <TitlesOfParts>
    <vt:vector size="30" baseType="lpstr">
      <vt:lpstr>Motív balíka Office</vt:lpstr>
      <vt:lpstr>Ako sme pristúpili k citlivej téme migrácie v našej škole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Survey Prieskum </vt:lpstr>
      <vt:lpstr>Our hypothesis before survey  (naše hypotézy)</vt:lpstr>
      <vt:lpstr>Respondents Dotazník vypĺňalo 100 respondentov, z toho: 40 % mužov, 60 % žien; 12 % bez vierovyznania, 88 % s vierovyznaním; 14 % respondentov žilo v zahraničí dlhšie ako 3 mesiace. </vt:lpstr>
      <vt:lpstr>Age Dotazník vypĺňali respondenti vo veku 15 a viac rokov, najviac respondentov bolo zastúpených vo vekovej skupine 15-19 rokov (78), najmenej vo vekovej skupine 50 + (1).</vt:lpstr>
      <vt:lpstr>Are you interested in refugee politics? 42 % opýtaných sa „skôr nezaujíma“ o danú problematiku, 32 % sa „skôr zaujíma“, 14% sa zaujíma a 10 % sa nezaujíma vôbec.  </vt:lpstr>
      <vt:lpstr>Does Slovakia help enough with integration of refugees? 52 % opýtaných si myslí, že Slovensko „skôr nepomáha“ dostatočne pri riešení problematiky, na druhej strane 6 % si myslí, že Slovensko pomáha dostatočne.  </vt:lpstr>
      <vt:lpstr>Do you know any activities helping refugees with their integration? 88 % opýtaných nepozná žiadne činnosti, ktoré by napomáhali utečencom integrovať sa.  </vt:lpstr>
      <vt:lpstr>How much of the extra expenses of our state budget are caused by refugees? </vt:lpstr>
      <vt:lpstr>Should every EU country accept quotas for accepting refugees? 56 % respondentov sa vyjadrilo, že nesúhlasia, aby každá krajina EÚ mala akceptovať utečenecké kvóty.  </vt:lpstr>
      <vt:lpstr>Will the number of refugees rise up in the nearest 5 years? Najviac opýtaných (48 %) si myslí, že počet utečencov v najbližších 5 rokov vzrastie, najmenej (16 %) si myslí, že čísla ostanú rovnaké. </vt:lpstr>
      <vt:lpstr>Who would be „the worst“ neighbour for you? Na otázku: Kto by bol pre vás „najhorším“ susedom odpovedali respondenti nasledovane: 60%- drogovo závislá osoba, 18 %- osoba s kriminálnou minulosťou, 8 %- moslim, 8%- Róm, 4%- osoba inej rasy</vt:lpstr>
      <vt:lpstr>How are refugees perceived by society/by you? </vt:lpstr>
      <vt:lpstr>What has the greatest impact on your opinion on refugees living in Slovakia? Zo všetkých opýtaných formujú názory na utečencov žijúcich na Slovensku média- 62 % opýtaných.  </vt:lpstr>
      <vt:lpstr>Results Výsledky</vt:lpstr>
      <vt:lpstr>Some other interesting results  (niektoré ďalšie zaujímavé výsledky)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Admin</dc:creator>
  <cp:lastModifiedBy>Ľubica Bizíková</cp:lastModifiedBy>
  <cp:revision>43</cp:revision>
  <dcterms:created xsi:type="dcterms:W3CDTF">2016-09-26T20:10:46Z</dcterms:created>
  <dcterms:modified xsi:type="dcterms:W3CDTF">2016-12-19T12:32:19Z</dcterms:modified>
</cp:coreProperties>
</file>