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notesMasterIdLst>
    <p:notesMasterId r:id="rId13"/>
  </p:notesMasterIdLst>
  <p:handoutMasterIdLst>
    <p:handoutMasterId r:id="rId14"/>
  </p:handoutMasterIdLst>
  <p:sldIdLst>
    <p:sldId id="256" r:id="rId2"/>
    <p:sldId id="299" r:id="rId3"/>
    <p:sldId id="283" r:id="rId4"/>
    <p:sldId id="300" r:id="rId5"/>
    <p:sldId id="301" r:id="rId6"/>
    <p:sldId id="293" r:id="rId7"/>
    <p:sldId id="296" r:id="rId8"/>
    <p:sldId id="302" r:id="rId9"/>
    <p:sldId id="297" r:id="rId10"/>
    <p:sldId id="298" r:id="rId11"/>
    <p:sldId id="285" r:id="rId12"/>
  </p:sldIdLst>
  <p:sldSz cx="9144000" cy="6858000" type="screen4x3"/>
  <p:notesSz cx="6858000" cy="9144000"/>
  <p:defaultTextStyle>
    <a:defPPr>
      <a:defRPr lang="sk-SK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00FF"/>
    <a:srgbClr val="FDECAD"/>
    <a:srgbClr val="FFFF66"/>
    <a:srgbClr val="E8FB79"/>
    <a:srgbClr val="00CC00"/>
    <a:srgbClr val="FFFF00"/>
    <a:srgbClr val="FFFFCC"/>
    <a:srgbClr val="00CCFF"/>
    <a:srgbClr val="66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333" autoAdjust="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62B724-A5A1-4146-832E-82E8B9C77794}" type="datetimeFigureOut">
              <a:rPr lang="sk-SK" smtClean="0"/>
              <a:t>3. 12. 2012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926691-F7E0-4002-BE31-0152003F0CC6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0771639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21A22C-4C2E-45E0-807E-0D52910C14CD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Zástupný symbol poznámo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9C31F4-056E-46EB-A251-D8B93665BB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5767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O </a:t>
            </a:r>
            <a:r>
              <a:rPr lang="cs-CZ" dirty="0" err="1" smtClean="0"/>
              <a:t>posolstvo</a:t>
            </a:r>
            <a:r>
              <a:rPr lang="cs-CZ" dirty="0" smtClean="0"/>
              <a:t> </a:t>
            </a:r>
            <a:r>
              <a:rPr lang="cs-CZ" dirty="0" err="1" smtClean="0"/>
              <a:t>vyjadrené</a:t>
            </a:r>
            <a:r>
              <a:rPr lang="cs-CZ" dirty="0" smtClean="0"/>
              <a:t> </a:t>
            </a:r>
            <a:r>
              <a:rPr lang="cs-CZ" dirty="0" err="1" smtClean="0"/>
              <a:t>citátom</a:t>
            </a:r>
            <a:r>
              <a:rPr lang="cs-CZ" dirty="0" smtClean="0"/>
              <a:t> </a:t>
            </a:r>
            <a:r>
              <a:rPr lang="cs-CZ" dirty="0" err="1" smtClean="0"/>
              <a:t>sa</a:t>
            </a:r>
            <a:r>
              <a:rPr lang="cs-CZ" dirty="0" smtClean="0"/>
              <a:t> snažíme aj v </a:t>
            </a:r>
            <a:r>
              <a:rPr lang="cs-CZ" dirty="0" err="1" smtClean="0"/>
              <a:t>našej</a:t>
            </a:r>
            <a:r>
              <a:rPr lang="cs-CZ" dirty="0" smtClean="0"/>
              <a:t> práci na ŠPÚ. V </a:t>
            </a:r>
            <a:r>
              <a:rPr lang="cs-CZ" dirty="0" err="1" smtClean="0"/>
              <a:t>súčasnosti</a:t>
            </a:r>
            <a:r>
              <a:rPr lang="cs-CZ" dirty="0" smtClean="0"/>
              <a:t> </a:t>
            </a:r>
            <a:r>
              <a:rPr lang="cs-CZ" dirty="0" err="1" smtClean="0"/>
              <a:t>prehodnocujeme</a:t>
            </a:r>
            <a:r>
              <a:rPr lang="cs-CZ" dirty="0" smtClean="0"/>
              <a:t> obsah učiva v oblasti </a:t>
            </a:r>
            <a:r>
              <a:rPr lang="cs-CZ" dirty="0" err="1" smtClean="0"/>
              <a:t>vzdelávania</a:t>
            </a:r>
            <a:r>
              <a:rPr lang="cs-CZ" dirty="0" smtClean="0"/>
              <a:t> </a:t>
            </a:r>
            <a:r>
              <a:rPr lang="cs-CZ" dirty="0" err="1" smtClean="0"/>
              <a:t>Človek</a:t>
            </a:r>
            <a:r>
              <a:rPr lang="cs-CZ" dirty="0" smtClean="0"/>
              <a:t> a </a:t>
            </a:r>
            <a:r>
              <a:rPr lang="cs-CZ" dirty="0" err="1" smtClean="0"/>
              <a:t>príroda</a:t>
            </a:r>
            <a:r>
              <a:rPr lang="cs-CZ" dirty="0" smtClean="0"/>
              <a:t>  a pracujeme na formulovaní obsahových a výkonových </a:t>
            </a:r>
            <a:r>
              <a:rPr lang="cs-CZ" dirty="0" err="1" smtClean="0"/>
              <a:t>štandardov</a:t>
            </a:r>
            <a:r>
              <a:rPr lang="cs-CZ" dirty="0" smtClean="0"/>
              <a:t>.</a:t>
            </a:r>
            <a:endParaRPr lang="cs-CZ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9C31F4-056E-46EB-A251-D8B93665BB22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k-SK" sz="1200" b="0" baseline="0" dirty="0" smtClean="0">
                <a:solidFill>
                  <a:srgbClr val="0000CC"/>
                </a:solidFill>
              </a:rPr>
              <a:t>Odovzdávame slovo a ďakujeme za pozornosť.</a:t>
            </a:r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9C31F4-056E-46EB-A251-D8B93665BB22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O </a:t>
            </a:r>
            <a:r>
              <a:rPr lang="cs-CZ" dirty="0" err="1" smtClean="0"/>
              <a:t>posolstvo</a:t>
            </a:r>
            <a:r>
              <a:rPr lang="cs-CZ" dirty="0" smtClean="0"/>
              <a:t> </a:t>
            </a:r>
            <a:r>
              <a:rPr lang="cs-CZ" dirty="0" err="1" smtClean="0"/>
              <a:t>vyjadrené</a:t>
            </a:r>
            <a:r>
              <a:rPr lang="cs-CZ" dirty="0" smtClean="0"/>
              <a:t> </a:t>
            </a:r>
            <a:r>
              <a:rPr lang="cs-CZ" dirty="0" err="1" smtClean="0"/>
              <a:t>citátom</a:t>
            </a:r>
            <a:r>
              <a:rPr lang="cs-CZ" dirty="0" smtClean="0"/>
              <a:t> </a:t>
            </a:r>
            <a:r>
              <a:rPr lang="cs-CZ" dirty="0" err="1" smtClean="0"/>
              <a:t>sa</a:t>
            </a:r>
            <a:r>
              <a:rPr lang="cs-CZ" dirty="0" smtClean="0"/>
              <a:t> snažíme aj v </a:t>
            </a:r>
            <a:r>
              <a:rPr lang="cs-CZ" dirty="0" err="1" smtClean="0"/>
              <a:t>našej</a:t>
            </a:r>
            <a:r>
              <a:rPr lang="cs-CZ" dirty="0" smtClean="0"/>
              <a:t> práci na ŠPÚ. V </a:t>
            </a:r>
            <a:r>
              <a:rPr lang="cs-CZ" dirty="0" err="1" smtClean="0"/>
              <a:t>súčasnosti</a:t>
            </a:r>
            <a:r>
              <a:rPr lang="cs-CZ" dirty="0" smtClean="0"/>
              <a:t> </a:t>
            </a:r>
            <a:r>
              <a:rPr lang="cs-CZ" dirty="0" err="1" smtClean="0"/>
              <a:t>prehodnocujeme</a:t>
            </a:r>
            <a:r>
              <a:rPr lang="cs-CZ" dirty="0" smtClean="0"/>
              <a:t> obsah učiva v oblasti </a:t>
            </a:r>
            <a:r>
              <a:rPr lang="cs-CZ" dirty="0" err="1" smtClean="0"/>
              <a:t>vzdelávania</a:t>
            </a:r>
            <a:r>
              <a:rPr lang="cs-CZ" dirty="0" smtClean="0"/>
              <a:t> </a:t>
            </a:r>
            <a:r>
              <a:rPr lang="cs-CZ" dirty="0" err="1" smtClean="0"/>
              <a:t>Človek</a:t>
            </a:r>
            <a:r>
              <a:rPr lang="cs-CZ" dirty="0" smtClean="0"/>
              <a:t> a </a:t>
            </a:r>
            <a:r>
              <a:rPr lang="cs-CZ" dirty="0" err="1" smtClean="0"/>
              <a:t>príroda</a:t>
            </a:r>
            <a:r>
              <a:rPr lang="cs-CZ" dirty="0" smtClean="0"/>
              <a:t>  a pracujeme na formulovaní obsahových a výkonových </a:t>
            </a:r>
            <a:r>
              <a:rPr lang="cs-CZ" dirty="0" err="1" smtClean="0"/>
              <a:t>štandardov</a:t>
            </a:r>
            <a:r>
              <a:rPr lang="cs-CZ" dirty="0" smtClean="0"/>
              <a:t>.</a:t>
            </a:r>
            <a:endParaRPr lang="cs-CZ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9C31F4-056E-46EB-A251-D8B93665BB22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O </a:t>
            </a:r>
            <a:r>
              <a:rPr lang="cs-CZ" dirty="0" err="1" smtClean="0"/>
              <a:t>posolstvo</a:t>
            </a:r>
            <a:r>
              <a:rPr lang="cs-CZ" dirty="0" smtClean="0"/>
              <a:t> </a:t>
            </a:r>
            <a:r>
              <a:rPr lang="cs-CZ" dirty="0" err="1" smtClean="0"/>
              <a:t>vyjadrené</a:t>
            </a:r>
            <a:r>
              <a:rPr lang="cs-CZ" dirty="0" smtClean="0"/>
              <a:t> </a:t>
            </a:r>
            <a:r>
              <a:rPr lang="cs-CZ" dirty="0" err="1" smtClean="0"/>
              <a:t>citátom</a:t>
            </a:r>
            <a:r>
              <a:rPr lang="cs-CZ" dirty="0" smtClean="0"/>
              <a:t> </a:t>
            </a:r>
            <a:r>
              <a:rPr lang="cs-CZ" dirty="0" err="1" smtClean="0"/>
              <a:t>sa</a:t>
            </a:r>
            <a:r>
              <a:rPr lang="cs-CZ" dirty="0" smtClean="0"/>
              <a:t> snažíme aj v </a:t>
            </a:r>
            <a:r>
              <a:rPr lang="cs-CZ" dirty="0" err="1" smtClean="0"/>
              <a:t>našej</a:t>
            </a:r>
            <a:r>
              <a:rPr lang="cs-CZ" dirty="0" smtClean="0"/>
              <a:t> práci na ŠPÚ. V </a:t>
            </a:r>
            <a:r>
              <a:rPr lang="cs-CZ" dirty="0" err="1" smtClean="0"/>
              <a:t>súčasnosti</a:t>
            </a:r>
            <a:r>
              <a:rPr lang="cs-CZ" dirty="0" smtClean="0"/>
              <a:t> </a:t>
            </a:r>
            <a:r>
              <a:rPr lang="cs-CZ" dirty="0" err="1" smtClean="0"/>
              <a:t>prehodnocujeme</a:t>
            </a:r>
            <a:r>
              <a:rPr lang="cs-CZ" dirty="0" smtClean="0"/>
              <a:t> obsah učiva v oblasti </a:t>
            </a:r>
            <a:r>
              <a:rPr lang="cs-CZ" dirty="0" err="1" smtClean="0"/>
              <a:t>vzdelávania</a:t>
            </a:r>
            <a:r>
              <a:rPr lang="cs-CZ" dirty="0" smtClean="0"/>
              <a:t> </a:t>
            </a:r>
            <a:r>
              <a:rPr lang="cs-CZ" dirty="0" err="1" smtClean="0"/>
              <a:t>Človek</a:t>
            </a:r>
            <a:r>
              <a:rPr lang="cs-CZ" dirty="0" smtClean="0"/>
              <a:t> a </a:t>
            </a:r>
            <a:r>
              <a:rPr lang="cs-CZ" dirty="0" err="1" smtClean="0"/>
              <a:t>príroda</a:t>
            </a:r>
            <a:r>
              <a:rPr lang="cs-CZ" dirty="0" smtClean="0"/>
              <a:t>  a pracujeme na formulovaní obsahových a výkonových </a:t>
            </a:r>
            <a:r>
              <a:rPr lang="cs-CZ" dirty="0" err="1" smtClean="0"/>
              <a:t>štandardov</a:t>
            </a:r>
            <a:r>
              <a:rPr lang="cs-CZ" dirty="0" smtClean="0"/>
              <a:t>.</a:t>
            </a:r>
            <a:endParaRPr lang="cs-CZ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9C31F4-056E-46EB-A251-D8B93665BB22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342900" indent="-342900" algn="l"/>
            <a:r>
              <a:rPr lang="sk-SK" sz="1200" b="0" dirty="0" smtClean="0">
                <a:solidFill>
                  <a:srgbClr val="0000CC"/>
                </a:solidFill>
              </a:rPr>
              <a:t>Ako uplatňovať  aktivizujúce vyučovacie metódy na úrovni ISCED2 nám</a:t>
            </a:r>
            <a:r>
              <a:rPr lang="sk-SK" sz="1200" b="0" baseline="0" dirty="0" smtClean="0">
                <a:solidFill>
                  <a:srgbClr val="0000CC"/>
                </a:solidFill>
              </a:rPr>
              <a:t> priblíži dnešný odborný seminár. </a:t>
            </a:r>
            <a:endParaRPr lang="sk-SK" b="0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9C31F4-056E-46EB-A251-D8B93665BB22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469900" indent="-469900">
              <a:spcBef>
                <a:spcPts val="0"/>
              </a:spcBef>
              <a:buClr>
                <a:schemeClr val="accent2"/>
              </a:buClr>
            </a:pPr>
            <a:r>
              <a:rPr lang="sk-SK" sz="1200" dirty="0" smtClean="0"/>
              <a:t>Bez toho, aby sme znižovali obsahovú hodnotu</a:t>
            </a:r>
            <a:r>
              <a:rPr lang="sk-SK" sz="1200" baseline="0" dirty="0" smtClean="0"/>
              <a:t> učiva, je potrebné si uvedomiť, že v</a:t>
            </a:r>
            <a:r>
              <a:rPr lang="sk-SK" sz="1200" dirty="0" smtClean="0"/>
              <a:t> súčasnosti je vo vzdelávaní v oblasti prírodných vied kladený dôraz na činnostný prístup.            </a:t>
            </a:r>
            <a:r>
              <a:rPr lang="sk-SK" sz="1200" i="1" dirty="0" smtClean="0">
                <a:solidFill>
                  <a:srgbClr val="FF0000"/>
                </a:solidFill>
              </a:rPr>
              <a:t>Keď </a:t>
            </a:r>
            <a:r>
              <a:rPr lang="sk-SK" sz="1200" i="1" baseline="0" dirty="0" smtClean="0">
                <a:solidFill>
                  <a:srgbClr val="FF0000"/>
                </a:solidFill>
              </a:rPr>
              <a:t> zvážiš, túto snímku by sme mohli aj vyhodiť.</a:t>
            </a:r>
            <a:endParaRPr lang="sk-SK" dirty="0">
              <a:solidFill>
                <a:srgbClr val="FF0000"/>
              </a:solidFill>
            </a:endParaRP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9C31F4-056E-46EB-A251-D8B93665BB22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9C31F4-056E-46EB-A251-D8B93665BB22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9C31F4-056E-46EB-A251-D8B93665BB22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l-SI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Oceňujeme spoluprácu so všetkými menovanými inštitúciami, zvlášť s vysokými školami.</a:t>
            </a:r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9C31F4-056E-46EB-A251-D8B93665BB22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342900" indent="-342900" algn="l"/>
            <a:r>
              <a:rPr lang="sk-SK" sz="1200" b="0" dirty="0" smtClean="0">
                <a:solidFill>
                  <a:srgbClr val="0000CC"/>
                </a:solidFill>
              </a:rPr>
              <a:t>Ako uplatňovať  aktivizujúce vyučovacie metódy na úrovni ISCED2 nám</a:t>
            </a:r>
            <a:r>
              <a:rPr lang="sk-SK" sz="1200" b="0" baseline="0" dirty="0" smtClean="0">
                <a:solidFill>
                  <a:srgbClr val="0000CC"/>
                </a:solidFill>
              </a:rPr>
              <a:t> priblíži dnešný odborný seminár. </a:t>
            </a:r>
            <a:endParaRPr lang="sk-SK" b="0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9C31F4-056E-46EB-A251-D8B93665BB22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371600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sk-SK" noProof="0" smtClean="0"/>
              <a:t>Kliknite sem a upravte štýl predlohy nadpisov.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7010400" cy="1600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pPr lvl="0"/>
            <a:r>
              <a:rPr lang="sk-SK" noProof="0" smtClean="0"/>
              <a:t>Kliknite sem a upravte štýl predlohy podnadpisov.</a:t>
            </a:r>
          </a:p>
        </p:txBody>
      </p:sp>
      <p:sp>
        <p:nvSpPr>
          <p:cNvPr id="62468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62469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163BF37-AA9A-4898-BDE2-D3529D44C533}" type="slidenum">
              <a:rPr lang="sk-SK"/>
              <a:pPr/>
              <a:t>‹#›</a:t>
            </a:fld>
            <a:endParaRPr lang="sk-SK"/>
          </a:p>
        </p:txBody>
      </p:sp>
      <p:sp>
        <p:nvSpPr>
          <p:cNvPr id="62471" name="AutoShape 7"/>
          <p:cNvSpPr>
            <a:spLocks noChangeArrowheads="1"/>
          </p:cNvSpPr>
          <p:nvPr/>
        </p:nvSpPr>
        <p:spPr bwMode="auto">
          <a:xfrm>
            <a:off x="685800" y="2393950"/>
            <a:ext cx="7772400" cy="109538"/>
          </a:xfrm>
          <a:custGeom>
            <a:avLst/>
            <a:gdLst>
              <a:gd name="G0" fmla="+- 618 0 0"/>
              <a:gd name="T0" fmla="*/ 0 w 1000"/>
              <a:gd name="T1" fmla="*/ 0 h 1000"/>
              <a:gd name="T2" fmla="*/ 618 w 1000"/>
              <a:gd name="T3" fmla="*/ 0 h 1000"/>
              <a:gd name="T4" fmla="*/ 618 w 1000"/>
              <a:gd name="T5" fmla="*/ 1000 h 1000"/>
              <a:gd name="T6" fmla="*/ 0 w 1000"/>
              <a:gd name="T7" fmla="*/ 1000 h 1000"/>
              <a:gd name="T8" fmla="*/ 0 w 1000"/>
              <a:gd name="T9" fmla="*/ 0 h 1000"/>
              <a:gd name="T10" fmla="*/ 1000 w 1000"/>
              <a:gd name="T11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60999C-8A07-44CF-BB3E-784DED472239}" type="slidenum">
              <a:rPr lang="sk-SK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647369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5715000"/>
          </a:xfrm>
        </p:spPr>
        <p:txBody>
          <a:bodyPr vert="eaVert"/>
          <a:lstStyle/>
          <a:p>
            <a:r>
              <a:rPr lang="sk-SK" smtClean="0"/>
              <a:t>Upravte štýly predlohy textu</a:t>
            </a:r>
            <a:endParaRPr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5715000"/>
          </a:xfrm>
        </p:spPr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127AA2-F7B1-4F7B-92D0-785B1872AC88}" type="slidenum">
              <a:rPr lang="sk-SK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441743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en-US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748573-51B8-4A0F-A3DE-C9F2CFA37C70}" type="slidenum">
              <a:rPr lang="sk-SK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51093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Upravte štýly predlohy textu</a:t>
            </a:r>
            <a:endParaRPr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27813D-7564-4BA3-B5C7-4F9BD67E0C8B}" type="slidenum">
              <a:rPr lang="sk-SK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155246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en-US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1C663A-5874-4DE4-AA9A-F557A941846E}" type="slidenum">
              <a:rPr lang="sk-SK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612325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k-SK" smtClean="0"/>
              <a:t>Upravte štýly predlohy textu</a:t>
            </a:r>
            <a:endParaRPr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1481D6-32DB-41C9-9091-57911C909F59}" type="slidenum">
              <a:rPr lang="sk-SK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7876985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en-US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C89FBC-2733-4EF9-BB04-31C964F25FDD}" type="slidenum">
              <a:rPr lang="sk-SK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7449405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AEC2B2-7345-4204-BAF4-58E2B4BFBA2E}" type="slidenum">
              <a:rPr lang="sk-SK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526346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sk-SK" smtClean="0"/>
              <a:t>Upravte štýly predlohy textu</a:t>
            </a:r>
            <a:endParaRPr lang="en-US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949995-CB64-4B60-B104-7BE4ABA29CD7}" type="slidenum">
              <a:rPr lang="sk-SK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151709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sk-SK" smtClean="0"/>
              <a:t>Upravte štýly predlohy textu</a:t>
            </a:r>
            <a:endParaRPr lang="en-US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9D00DF-B70C-4389-A5ED-C39BAC9BFAFF}" type="slidenum">
              <a:rPr lang="sk-SK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70202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sk-SK" smtClean="0"/>
              <a:t>Kliknite sem a upravte štýl predlohy nadpisov.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752600"/>
            <a:ext cx="80010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</a:p>
        </p:txBody>
      </p:sp>
      <p:sp>
        <p:nvSpPr>
          <p:cNvPr id="61444" name="AutoShape 4"/>
          <p:cNvSpPr>
            <a:spLocks noChangeArrowheads="1"/>
          </p:cNvSpPr>
          <p:nvPr/>
        </p:nvSpPr>
        <p:spPr bwMode="auto">
          <a:xfrm>
            <a:off x="609600" y="1566863"/>
            <a:ext cx="7958138" cy="109537"/>
          </a:xfrm>
          <a:custGeom>
            <a:avLst/>
            <a:gdLst>
              <a:gd name="G0" fmla="+- 585 0 0"/>
              <a:gd name="T0" fmla="*/ 0 w 1000"/>
              <a:gd name="T1" fmla="*/ 0 h 1000"/>
              <a:gd name="T2" fmla="*/ 585 w 1000"/>
              <a:gd name="T3" fmla="*/ 0 h 1000"/>
              <a:gd name="T4" fmla="*/ 585 w 1000"/>
              <a:gd name="T5" fmla="*/ 1000 h 1000"/>
              <a:gd name="T6" fmla="*/ 0 w 1000"/>
              <a:gd name="T7" fmla="*/ 1000 h 1000"/>
              <a:gd name="T8" fmla="*/ 0 w 1000"/>
              <a:gd name="T9" fmla="*/ 0 h 1000"/>
              <a:gd name="T10" fmla="*/ 1000 w 1000"/>
              <a:gd name="T11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 sz="2400">
              <a:latin typeface="Times New Roman" pitchFamily="18" charset="0"/>
            </a:endParaRPr>
          </a:p>
        </p:txBody>
      </p:sp>
      <p:sp>
        <p:nvSpPr>
          <p:cNvPr id="61445" name="Line 5"/>
          <p:cNvSpPr>
            <a:spLocks noChangeShapeType="1"/>
          </p:cNvSpPr>
          <p:nvPr/>
        </p:nvSpPr>
        <p:spPr bwMode="auto">
          <a:xfrm flipV="1">
            <a:off x="609600" y="6172200"/>
            <a:ext cx="79248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46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19812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sk-SK"/>
          </a:p>
        </p:txBody>
      </p:sp>
      <p:sp>
        <p:nvSpPr>
          <p:cNvPr id="6144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sk-SK"/>
          </a:p>
        </p:txBody>
      </p:sp>
      <p:sp>
        <p:nvSpPr>
          <p:cNvPr id="6144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7FEA836-863D-4C78-9D41-30B3393E399A}" type="slidenum">
              <a:rPr lang="sk-SK"/>
              <a:pPr/>
              <a:t>‹#›</a:t>
            </a:fld>
            <a:endParaRPr lang="sk-S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9pPr>
    </p:titleStyle>
    <p:bodyStyle>
      <a:lvl1pPr marL="469900" indent="-469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304925" indent="-3952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300">
          <a:solidFill>
            <a:schemeClr val="tx1"/>
          </a:solidFill>
          <a:latin typeface="+mn-lt"/>
        </a:defRPr>
      </a:lvl3pPr>
      <a:lvl4pPr marL="1693863" indent="-38735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939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990656" cy="1371600"/>
          </a:xfrm>
        </p:spPr>
        <p:txBody>
          <a:bodyPr/>
          <a:lstStyle/>
          <a:p>
            <a:pPr algn="ctr"/>
            <a:r>
              <a:rPr lang="sk-SK" sz="1800" b="1" dirty="0" smtClean="0">
                <a:solidFill>
                  <a:srgbClr val="0000CC"/>
                </a:solidFill>
                <a:latin typeface="+mn-lt"/>
                <a:ea typeface="Calibri"/>
                <a:cs typeface="Calibri"/>
              </a:rPr>
              <a:t>Oddelenie pre predmety s prírodovedným zameraním</a:t>
            </a:r>
            <a:br>
              <a:rPr lang="sk-SK" sz="1800" b="1" dirty="0" smtClean="0">
                <a:solidFill>
                  <a:srgbClr val="0000CC"/>
                </a:solidFill>
                <a:latin typeface="+mn-lt"/>
                <a:ea typeface="Calibri"/>
                <a:cs typeface="Calibri"/>
              </a:rPr>
            </a:br>
            <a:r>
              <a:rPr lang="sk-SK" sz="1800" b="1" dirty="0" smtClean="0">
                <a:solidFill>
                  <a:srgbClr val="0000CC"/>
                </a:solidFill>
                <a:latin typeface="+mn-lt"/>
                <a:ea typeface="Calibri"/>
                <a:cs typeface="Calibri"/>
              </a:rPr>
              <a:t>Oddelenie </a:t>
            </a:r>
            <a:r>
              <a:rPr lang="sk-SK" sz="1800" b="1" dirty="0">
                <a:solidFill>
                  <a:srgbClr val="0000CC"/>
                </a:solidFill>
                <a:latin typeface="+mn-lt"/>
                <a:ea typeface="Calibri"/>
                <a:cs typeface="Calibri"/>
              </a:rPr>
              <a:t>všeobecnej pedagogiky, didaktiky a </a:t>
            </a:r>
            <a:r>
              <a:rPr lang="sk-SK" sz="1800" b="1" dirty="0" smtClean="0">
                <a:solidFill>
                  <a:srgbClr val="0000CC"/>
                </a:solidFill>
                <a:latin typeface="+mn-lt"/>
                <a:ea typeface="Calibri"/>
                <a:cs typeface="Calibri"/>
              </a:rPr>
              <a:t>psychológie</a:t>
            </a:r>
            <a:endParaRPr lang="sk-SK" sz="1800" dirty="0">
              <a:solidFill>
                <a:srgbClr val="0000CC"/>
              </a:solidFill>
              <a:latin typeface="+mn-lt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9552" y="2565400"/>
            <a:ext cx="8424936" cy="2463800"/>
          </a:xfrm>
        </p:spPr>
        <p:txBody>
          <a:bodyPr/>
          <a:lstStyle/>
          <a:p>
            <a:pPr marL="711200" indent="-711200" algn="ctr">
              <a:lnSpc>
                <a:spcPct val="80000"/>
              </a:lnSpc>
            </a:pPr>
            <a:endParaRPr lang="sk-SK" sz="1400" dirty="0"/>
          </a:p>
          <a:p>
            <a:pPr marL="711200" indent="-711200" algn="ctr">
              <a:lnSpc>
                <a:spcPct val="80000"/>
              </a:lnSpc>
            </a:pPr>
            <a:endParaRPr lang="sk-SK" sz="1400" dirty="0"/>
          </a:p>
          <a:p>
            <a:pPr algn="ctr"/>
            <a:r>
              <a:rPr lang="sl-SI" b="1" dirty="0" smtClean="0">
                <a:solidFill>
                  <a:srgbClr val="0000CC"/>
                </a:solidFill>
              </a:rPr>
              <a:t>Aktivizujúce </a:t>
            </a:r>
            <a:r>
              <a:rPr lang="sl-SI" sz="2400" b="1" dirty="0" smtClean="0">
                <a:solidFill>
                  <a:srgbClr val="0000CC"/>
                </a:solidFill>
              </a:rPr>
              <a:t>metódy</a:t>
            </a:r>
            <a:r>
              <a:rPr lang="sl-SI" b="1" dirty="0" smtClean="0">
                <a:solidFill>
                  <a:srgbClr val="0000CC"/>
                </a:solidFill>
              </a:rPr>
              <a:t> výučby a nové prístupy vo vzdelávaní prírodovedných predmetov</a:t>
            </a:r>
            <a:endParaRPr lang="sk-SK" dirty="0" smtClean="0">
              <a:solidFill>
                <a:srgbClr val="0000CC"/>
              </a:solidFill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sk-SK" sz="2000" b="1" dirty="0" smtClean="0">
                <a:effectLst/>
                <a:latin typeface="Calibri"/>
                <a:ea typeface="Calibri"/>
                <a:cs typeface="Calibri"/>
              </a:rPr>
              <a:t>3. decembra 2012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sk-SK" sz="2000" dirty="0" smtClean="0">
                <a:latin typeface="Calibri"/>
                <a:ea typeface="Calibri"/>
                <a:cs typeface="Times New Roman"/>
              </a:rPr>
              <a:t>RNDr. Mária </a:t>
            </a:r>
            <a:r>
              <a:rPr lang="sk-SK" sz="2000" dirty="0" err="1" smtClean="0">
                <a:latin typeface="Calibri"/>
                <a:ea typeface="Calibri"/>
                <a:cs typeface="Times New Roman"/>
              </a:rPr>
              <a:t>Siváková</a:t>
            </a:r>
            <a:r>
              <a:rPr lang="sk-SK" sz="2000" dirty="0" smtClean="0">
                <a:latin typeface="Calibri"/>
                <a:ea typeface="Calibri"/>
                <a:cs typeface="Times New Roman"/>
              </a:rPr>
              <a:t>, PhD., PhDr. Ľubica </a:t>
            </a:r>
            <a:r>
              <a:rPr lang="sk-SK" sz="2000" dirty="0" err="1" smtClean="0">
                <a:latin typeface="Calibri"/>
                <a:ea typeface="Calibri"/>
                <a:cs typeface="Times New Roman"/>
              </a:rPr>
              <a:t>Bagalová</a:t>
            </a:r>
            <a:r>
              <a:rPr lang="sk-SK" sz="2000" dirty="0" smtClean="0">
                <a:latin typeface="Calibri"/>
                <a:ea typeface="Calibri"/>
                <a:cs typeface="Times New Roman"/>
              </a:rPr>
              <a:t> PhD.</a:t>
            </a:r>
            <a:endParaRPr lang="en-US" sz="20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7" name="Obrázok 6" descr="http://t0.gstatic.com/images?q=tbn:ANd9GcQ8p336dMNzPiiVpqy_cleZgIcUftR1v-Vd6nVbkJjFbV3IgwBj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08" y="0"/>
            <a:ext cx="1528445" cy="76073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Nadpis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15" name="Zástupný symbol obsahu 1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8192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1926" name="Rectangle 6"/>
          <p:cNvSpPr>
            <a:spLocks noChangeArrowheads="1"/>
          </p:cNvSpPr>
          <p:nvPr/>
        </p:nvSpPr>
        <p:spPr bwMode="auto">
          <a:xfrm>
            <a:off x="539750" y="1700213"/>
            <a:ext cx="8001000" cy="4678362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69900" indent="-469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sk-SK" sz="1600" b="1" dirty="0"/>
              <a:t>	</a:t>
            </a:r>
            <a:endParaRPr lang="sk-SK" sz="1600" dirty="0"/>
          </a:p>
        </p:txBody>
      </p:sp>
      <p:sp>
        <p:nvSpPr>
          <p:cNvPr id="8192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1928" name="Line 8"/>
          <p:cNvSpPr>
            <a:spLocks noChangeShapeType="1"/>
          </p:cNvSpPr>
          <p:nvPr/>
        </p:nvSpPr>
        <p:spPr bwMode="auto">
          <a:xfrm flipH="1">
            <a:off x="4643438" y="1341438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755576" y="1556792"/>
            <a:ext cx="8001000" cy="4968552"/>
          </a:xfrm>
          <a:prstGeom prst="rect">
            <a:avLst/>
          </a:prstGeom>
          <a:solidFill>
            <a:srgbClr val="FDECAD"/>
          </a:solidFill>
          <a:ln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lvl="0" algn="ctr"/>
            <a:r>
              <a:rPr lang="sk-SK" sz="2400" dirty="0" smtClean="0">
                <a:solidFill>
                  <a:srgbClr val="0000FF"/>
                </a:solidFill>
              </a:rPr>
              <a:t>Zodpovedný riešiteľ v SR: </a:t>
            </a:r>
          </a:p>
          <a:p>
            <a:pPr lvl="0" algn="ctr"/>
            <a:r>
              <a:rPr lang="sk-SK" sz="2400" dirty="0" smtClean="0">
                <a:solidFill>
                  <a:srgbClr val="0000FF"/>
                </a:solidFill>
              </a:rPr>
              <a:t>Prírodovedecká fakulta UPJŠ v Košiciach</a:t>
            </a:r>
          </a:p>
          <a:p>
            <a:pPr lvl="0"/>
            <a:endParaRPr lang="sk-SK" sz="2400" dirty="0" smtClean="0"/>
          </a:p>
          <a:p>
            <a:pPr lvl="0"/>
            <a:endParaRPr lang="sk-SK" sz="2400" dirty="0" smtClean="0"/>
          </a:p>
          <a:p>
            <a:pPr lvl="0">
              <a:buClr>
                <a:srgbClr val="0000CC"/>
              </a:buClr>
              <a:buFont typeface="Wingdings" pitchFamily="2" charset="2"/>
              <a:buChar char="Ø"/>
            </a:pPr>
            <a:r>
              <a:rPr lang="sk-SK" sz="2000" dirty="0" smtClean="0"/>
              <a:t>skúsenosti a výsledky  využívania bádateľských prístupov v prírodovednom vzdelávaní  v  projekte  ESTABLISH </a:t>
            </a:r>
          </a:p>
          <a:p>
            <a:pPr lvl="0">
              <a:buClr>
                <a:srgbClr val="0000CC"/>
              </a:buClr>
              <a:buFont typeface="Wingdings" pitchFamily="2" charset="2"/>
              <a:buChar char="Ø"/>
            </a:pPr>
            <a:endParaRPr lang="sk-SK" sz="2000" dirty="0" smtClean="0"/>
          </a:p>
          <a:p>
            <a:pPr lvl="0">
              <a:buClr>
                <a:srgbClr val="0000CC"/>
              </a:buClr>
              <a:buFont typeface="Wingdings" pitchFamily="2" charset="2"/>
              <a:buChar char="Ø"/>
            </a:pPr>
            <a:r>
              <a:rPr lang="sk-SK" sz="2000" dirty="0" smtClean="0"/>
              <a:t>praktické ukážky bádateľsky orientovaných vzdelávacích aktivít v prírodovedných predmetoch na ZŠ a SŠ</a:t>
            </a:r>
          </a:p>
          <a:p>
            <a:pPr lvl="0">
              <a:buClr>
                <a:srgbClr val="0000CC"/>
              </a:buClr>
              <a:buFont typeface="Wingdings" pitchFamily="2" charset="2"/>
              <a:buChar char="Ø"/>
            </a:pPr>
            <a:endParaRPr lang="sk-SK" sz="2000" dirty="0" smtClean="0"/>
          </a:p>
          <a:p>
            <a:pPr lvl="0">
              <a:buClr>
                <a:srgbClr val="0000CC"/>
              </a:buClr>
              <a:buFont typeface="Wingdings" pitchFamily="2" charset="2"/>
              <a:buChar char="Ø"/>
            </a:pPr>
            <a:r>
              <a:rPr lang="sk-SK" sz="2000" dirty="0" smtClean="0"/>
              <a:t>výučbové materiály predmetov fyzika, chémia a biológia  z pohľadu rôznej úrovne samostatnosti žiackeho objavovania</a:t>
            </a:r>
          </a:p>
          <a:p>
            <a:pPr marL="342900" indent="-342900" algn="ctr"/>
            <a:endParaRPr lang="sk-SK" sz="2400" b="1" dirty="0" smtClean="0">
              <a:solidFill>
                <a:srgbClr val="0000CC"/>
              </a:solidFill>
            </a:endParaRPr>
          </a:p>
          <a:p>
            <a:pPr marL="342900" indent="-342900" algn="ctr"/>
            <a:endParaRPr lang="sk-SK" sz="2400" b="1" dirty="0" smtClean="0">
              <a:solidFill>
                <a:srgbClr val="0000CC"/>
              </a:solidFill>
            </a:endParaRPr>
          </a:p>
          <a:p>
            <a:pPr marL="342900" indent="-342900" algn="ctr"/>
            <a:endParaRPr lang="sk-SK" sz="2400" b="1" dirty="0" smtClean="0">
              <a:solidFill>
                <a:srgbClr val="0000CC"/>
              </a:solidFill>
            </a:endParaRPr>
          </a:p>
          <a:p>
            <a:pPr marL="342900" indent="-342900" algn="ctr"/>
            <a:endParaRPr lang="sk-SK" sz="2400" b="1" dirty="0">
              <a:solidFill>
                <a:srgbClr val="0000CC"/>
              </a:solidFill>
            </a:endParaRPr>
          </a:p>
        </p:txBody>
      </p:sp>
      <p:sp>
        <p:nvSpPr>
          <p:cNvPr id="9" name="Oval 2"/>
          <p:cNvSpPr>
            <a:spLocks noChangeArrowheads="1"/>
          </p:cNvSpPr>
          <p:nvPr/>
        </p:nvSpPr>
        <p:spPr bwMode="auto">
          <a:xfrm>
            <a:off x="1259632" y="0"/>
            <a:ext cx="6984776" cy="111601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342900" indent="-342900" algn="ctr"/>
            <a:r>
              <a:rPr lang="cs-CZ" sz="2400" b="1" dirty="0" smtClean="0">
                <a:solidFill>
                  <a:srgbClr val="0000CC"/>
                </a:solidFill>
              </a:rPr>
              <a:t>IBSE</a:t>
            </a:r>
          </a:p>
          <a:p>
            <a:pPr marL="342900" indent="-342900" algn="ctr"/>
            <a:r>
              <a:rPr lang="cs-CZ" sz="2400" b="1" dirty="0" smtClean="0">
                <a:solidFill>
                  <a:srgbClr val="0000CC"/>
                </a:solidFill>
              </a:rPr>
              <a:t>ESTABLISCH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sah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sk-SK" sz="3200" dirty="0" smtClean="0">
              <a:solidFill>
                <a:schemeClr val="accent2"/>
              </a:solidFill>
            </a:endParaRPr>
          </a:p>
          <a:p>
            <a:pPr marL="0" indent="0">
              <a:buNone/>
            </a:pPr>
            <a:endParaRPr lang="sk-SK" sz="3200" dirty="0">
              <a:solidFill>
                <a:schemeClr val="accent2"/>
              </a:solidFill>
            </a:endParaRPr>
          </a:p>
          <a:p>
            <a:pPr marL="0" indent="0" algn="ctr">
              <a:buNone/>
            </a:pPr>
            <a:r>
              <a:rPr lang="sk-SK" sz="3200" b="1" dirty="0" smtClean="0">
                <a:solidFill>
                  <a:srgbClr val="0000FF"/>
                </a:solidFill>
              </a:rPr>
              <a:t>Ďakujeme </a:t>
            </a:r>
            <a:r>
              <a:rPr lang="sk-SK" sz="3200" b="1" dirty="0">
                <a:solidFill>
                  <a:srgbClr val="0000FF"/>
                </a:solidFill>
              </a:rPr>
              <a:t>za </a:t>
            </a:r>
            <a:r>
              <a:rPr lang="sk-SK" sz="3200" b="1" dirty="0" smtClean="0">
                <a:solidFill>
                  <a:srgbClr val="0000FF"/>
                </a:solidFill>
              </a:rPr>
              <a:t>pozornosť</a:t>
            </a:r>
            <a:endParaRPr lang="en-US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Oval 2"/>
          <p:cNvSpPr>
            <a:spLocks noChangeArrowheads="1"/>
          </p:cNvSpPr>
          <p:nvPr/>
        </p:nvSpPr>
        <p:spPr bwMode="auto">
          <a:xfrm>
            <a:off x="1079612" y="67676"/>
            <a:ext cx="7092788" cy="111601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342900" indent="-342900" algn="ctr"/>
            <a:r>
              <a:rPr lang="en-US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CC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A. Whitehead</a:t>
            </a:r>
            <a:endParaRPr lang="cs-CZ" sz="2400" b="1" dirty="0" smtClean="0">
              <a:solidFill>
                <a:srgbClr val="0000FF"/>
              </a:solidFill>
            </a:endParaRP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700213"/>
            <a:ext cx="8001000" cy="4678362"/>
          </a:xfrm>
          <a:solidFill>
            <a:srgbClr val="FFFFCC"/>
          </a:solidFill>
          <a:ln/>
        </p:spPr>
        <p:txBody>
          <a:bodyPr/>
          <a:lstStyle/>
          <a:p>
            <a:pPr algn="ctr">
              <a:spcBef>
                <a:spcPct val="0"/>
              </a:spcBef>
              <a:buClrTx/>
              <a:buSzPct val="100000"/>
              <a:buFontTx/>
              <a:buNone/>
            </a:pPr>
            <a:endParaRPr lang="en-US"/>
          </a:p>
        </p:txBody>
      </p:sp>
      <p:sp>
        <p:nvSpPr>
          <p:cNvPr id="7271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72716" name="Rectangle 12"/>
          <p:cNvSpPr>
            <a:spLocks noChangeArrowheads="1"/>
          </p:cNvSpPr>
          <p:nvPr/>
        </p:nvSpPr>
        <p:spPr bwMode="auto">
          <a:xfrm>
            <a:off x="611560" y="1816845"/>
            <a:ext cx="8001000" cy="4564483"/>
          </a:xfrm>
          <a:prstGeom prst="rect">
            <a:avLst/>
          </a:prstGeom>
          <a:solidFill>
            <a:srgbClr val="FDECAD"/>
          </a:solidFill>
          <a:ln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lvl="0" algn="ctr"/>
            <a:endParaRPr lang="sl-SI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Times New Roman" pitchFamily="18" charset="0"/>
              <a:cs typeface="Arial" pitchFamily="34" charset="0"/>
            </a:endParaRPr>
          </a:p>
          <a:p>
            <a:pPr lvl="0" algn="ctr"/>
            <a:r>
              <a:rPr lang="sl-SI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CC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Times New Roman" pitchFamily="18" charset="0"/>
                <a:cs typeface="Arial" pitchFamily="34" charset="0"/>
              </a:rPr>
              <a:t>Dieťa (žiak) musí veci objavovať akoby znovu, musí prežívať radosť prvého objavovania, aby sa osvojené pravdy stali jeho skutočným vlastníctvom.</a:t>
            </a:r>
            <a:endParaRPr lang="sk-SK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00CC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  <a:cs typeface="Arial" pitchFamily="34" charset="0"/>
            </a:endParaRPr>
          </a:p>
          <a:p>
            <a:pPr lvl="0" indent="457200" algn="ctr" eaLnBrk="0" hangingPunct="0"/>
            <a:r>
              <a:rPr lang="sk-SK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CC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Times New Roman" pitchFamily="18" charset="0"/>
                <a:cs typeface="Arial" pitchFamily="34" charset="0"/>
              </a:rPr>
              <a:t>                                           </a:t>
            </a:r>
          </a:p>
          <a:p>
            <a:pPr lvl="0" indent="457200" algn="ctr" eaLnBrk="0" hangingPunct="0"/>
            <a:r>
              <a:rPr lang="sk-SK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CC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Times New Roman" pitchFamily="18" charset="0"/>
                <a:cs typeface="Arial" pitchFamily="34" charset="0"/>
              </a:rPr>
              <a:t>                                 </a:t>
            </a:r>
          </a:p>
          <a:p>
            <a:pPr lvl="0" indent="457200" algn="ctr" eaLnBrk="0" hangingPunct="0"/>
            <a:endParaRPr lang="sk-SK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Times New Roman" pitchFamily="18" charset="0"/>
              <a:cs typeface="Arial" pitchFamily="34" charset="0"/>
            </a:endParaRPr>
          </a:p>
          <a:p>
            <a:pPr lvl="0" indent="457200" algn="ctr" eaLnBrk="0" hangingPunct="0"/>
            <a:endParaRPr lang="sk-SK" sz="2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Times New Roman" pitchFamily="18" charset="0"/>
              <a:cs typeface="Arial" pitchFamily="34" charset="0"/>
            </a:endParaRPr>
          </a:p>
          <a:p>
            <a:pPr lvl="0" indent="457200" algn="ctr" eaLnBrk="0" hangingPunct="0"/>
            <a:endParaRPr lang="sk-SK" sz="2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Times New Roman" pitchFamily="18" charset="0"/>
              <a:cs typeface="Arial" pitchFamily="34" charset="0"/>
            </a:endParaRPr>
          </a:p>
          <a:p>
            <a:pPr lvl="0" indent="457200" algn="ctr" eaLnBrk="0" hangingPunct="0"/>
            <a:endParaRPr lang="sk-SK" sz="2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Times New Roman" pitchFamily="18" charset="0"/>
              <a:cs typeface="Arial" pitchFamily="34" charset="0"/>
            </a:endParaRPr>
          </a:p>
          <a:p>
            <a:pPr lvl="0" indent="457200" algn="ctr" eaLnBrk="0" hangingPunct="0"/>
            <a:endParaRPr lang="sk-SK" sz="2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Times New Roman" pitchFamily="18" charset="0"/>
              <a:cs typeface="Arial" pitchFamily="34" charset="0"/>
            </a:endParaRPr>
          </a:p>
          <a:p>
            <a:pPr lvl="0" indent="457200" algn="ctr" eaLnBrk="0" hangingPunct="0"/>
            <a:endParaRPr lang="sk-SK" sz="2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Times New Roman" pitchFamily="18" charset="0"/>
              <a:cs typeface="Arial" pitchFamily="34" charset="0"/>
            </a:endParaRPr>
          </a:p>
          <a:p>
            <a:pPr lvl="0" indent="457200" algn="ctr" eaLnBrk="0" hangingPunct="0"/>
            <a:endParaRPr lang="sk-SK" sz="2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Times New Roman" pitchFamily="18" charset="0"/>
              <a:cs typeface="Arial" pitchFamily="34" charset="0"/>
            </a:endParaRPr>
          </a:p>
          <a:p>
            <a:pPr lvl="0" indent="457200" algn="ctr" eaLnBrk="0" hangingPunct="0"/>
            <a:endParaRPr lang="sk-SK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Narrow" pitchFamily="34" charset="0"/>
              <a:ea typeface="Times New Roman" pitchFamily="18" charset="0"/>
              <a:cs typeface="Arial" pitchFamily="34" charset="0"/>
            </a:endParaRPr>
          </a:p>
          <a:p>
            <a:pPr lvl="0" indent="457200" algn="ctr" eaLnBrk="0" hangingPunct="0"/>
            <a:endParaRPr lang="sk-SK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Narrow" pitchFamily="34" charset="0"/>
              <a:ea typeface="Times New Roman" pitchFamily="18" charset="0"/>
              <a:cs typeface="Arial" pitchFamily="34" charset="0"/>
            </a:endParaRPr>
          </a:p>
          <a:p>
            <a:pPr lvl="0" indent="457200" algn="ctr" eaLnBrk="0" hangingPunct="0"/>
            <a:endParaRPr lang="sk-SK" sz="2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latin typeface="Arial Narrow" pitchFamily="34" charset="0"/>
              <a:ea typeface="Times New Roman" pitchFamily="18" charset="0"/>
              <a:cs typeface="Arial" pitchFamily="34" charset="0"/>
            </a:endParaRPr>
          </a:p>
          <a:p>
            <a:pPr lvl="0" indent="457200" algn="ctr" eaLnBrk="0" hangingPunct="0"/>
            <a:endParaRPr lang="sk-SK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Narrow" pitchFamily="34" charset="0"/>
              <a:ea typeface="Times New Roman" pitchFamily="18" charset="0"/>
              <a:cs typeface="Arial" pitchFamily="34" charset="0"/>
            </a:endParaRPr>
          </a:p>
          <a:p>
            <a:pPr lvl="0" indent="457200" algn="ctr" eaLnBrk="0" hangingPunct="0"/>
            <a:endParaRPr lang="sk-SK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Narrow" pitchFamily="34" charset="0"/>
              <a:ea typeface="Times New Roman" pitchFamily="18" charset="0"/>
              <a:cs typeface="Arial" pitchFamily="34" charset="0"/>
            </a:endParaRPr>
          </a:p>
          <a:p>
            <a:pPr lvl="0" indent="457200" algn="ctr" eaLnBrk="0" hangingPunct="0"/>
            <a:endParaRPr lang="en-US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2718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72708" name="Line 4"/>
          <p:cNvSpPr>
            <a:spLocks noChangeShapeType="1"/>
          </p:cNvSpPr>
          <p:nvPr/>
        </p:nvSpPr>
        <p:spPr bwMode="auto">
          <a:xfrm flipH="1">
            <a:off x="4643438" y="1341438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270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270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7" grpId="0" build="p" animBg="1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Oval 2"/>
          <p:cNvSpPr>
            <a:spLocks noChangeArrowheads="1"/>
          </p:cNvSpPr>
          <p:nvPr/>
        </p:nvSpPr>
        <p:spPr bwMode="auto">
          <a:xfrm>
            <a:off x="1079612" y="67676"/>
            <a:ext cx="7092788" cy="111601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342900" indent="-342900" algn="ctr"/>
            <a:r>
              <a:rPr lang="cs-CZ" sz="2400" b="1" dirty="0" smtClean="0">
                <a:solidFill>
                  <a:srgbClr val="0000FF"/>
                </a:solidFill>
              </a:rPr>
              <a:t>PISA 2009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700213"/>
            <a:ext cx="8001000" cy="4678362"/>
          </a:xfrm>
          <a:solidFill>
            <a:srgbClr val="FFFFCC"/>
          </a:solidFill>
          <a:ln/>
        </p:spPr>
        <p:txBody>
          <a:bodyPr/>
          <a:lstStyle/>
          <a:p>
            <a:pPr algn="ctr">
              <a:spcBef>
                <a:spcPct val="0"/>
              </a:spcBef>
              <a:buClrTx/>
              <a:buSzPct val="100000"/>
              <a:buFontTx/>
              <a:buNone/>
            </a:pPr>
            <a:endParaRPr lang="en-US"/>
          </a:p>
        </p:txBody>
      </p:sp>
      <p:sp>
        <p:nvSpPr>
          <p:cNvPr id="7271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72716" name="Rectangle 12"/>
          <p:cNvSpPr>
            <a:spLocks noChangeArrowheads="1"/>
          </p:cNvSpPr>
          <p:nvPr/>
        </p:nvSpPr>
        <p:spPr bwMode="auto">
          <a:xfrm>
            <a:off x="611560" y="1816845"/>
            <a:ext cx="8001000" cy="4564483"/>
          </a:xfrm>
          <a:prstGeom prst="rect">
            <a:avLst/>
          </a:prstGeom>
          <a:solidFill>
            <a:srgbClr val="FDECAD"/>
          </a:solidFill>
          <a:ln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lvl="0" algn="ctr"/>
            <a:endParaRPr lang="sl-SI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Times New Roman" pitchFamily="18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endParaRPr lang="sk-SK" sz="2400" dirty="0" smtClean="0"/>
          </a:p>
          <a:p>
            <a:pPr>
              <a:buFont typeface="Arial" pitchFamily="34" charset="0"/>
              <a:buChar char="•"/>
            </a:pPr>
            <a:endParaRPr lang="sk-SK" sz="2400" dirty="0" smtClean="0"/>
          </a:p>
          <a:p>
            <a:pPr>
              <a:buFont typeface="Wingdings" pitchFamily="2" charset="2"/>
              <a:buChar char="Ø"/>
            </a:pPr>
            <a:r>
              <a:rPr lang="sk-SK" sz="2400" dirty="0" smtClean="0">
                <a:solidFill>
                  <a:srgbClr val="0000FF"/>
                </a:solidFill>
              </a:rPr>
              <a:t>výrazné zaostávanie Slovenska (aj Česka) za </a:t>
            </a:r>
          </a:p>
          <a:p>
            <a:r>
              <a:rPr lang="sk-SK" sz="2400" dirty="0" smtClean="0">
                <a:solidFill>
                  <a:srgbClr val="0000FF"/>
                </a:solidFill>
              </a:rPr>
              <a:t>	špičkovými krajinami v rámci OECD</a:t>
            </a:r>
          </a:p>
          <a:p>
            <a:endParaRPr lang="sk-SK" sz="2400" dirty="0" smtClean="0">
              <a:solidFill>
                <a:srgbClr val="0000FF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 err="1" smtClean="0">
                <a:solidFill>
                  <a:srgbClr val="0000FF"/>
                </a:solidFill>
              </a:rPr>
              <a:t>žiaci</a:t>
            </a:r>
            <a:r>
              <a:rPr lang="en-US" sz="2400" dirty="0" smtClean="0">
                <a:solidFill>
                  <a:srgbClr val="0000FF"/>
                </a:solidFill>
              </a:rPr>
              <a:t> </a:t>
            </a:r>
            <a:r>
              <a:rPr lang="en-US" sz="2400" dirty="0" err="1" smtClean="0">
                <a:solidFill>
                  <a:srgbClr val="0000FF"/>
                </a:solidFill>
              </a:rPr>
              <a:t>majú</a:t>
            </a:r>
            <a:r>
              <a:rPr lang="en-US" sz="2400" dirty="0" smtClean="0">
                <a:solidFill>
                  <a:srgbClr val="0000FF"/>
                </a:solidFill>
              </a:rPr>
              <a:t> </a:t>
            </a:r>
            <a:r>
              <a:rPr lang="en-US" sz="2400" dirty="0" err="1" smtClean="0">
                <a:solidFill>
                  <a:srgbClr val="0000FF"/>
                </a:solidFill>
              </a:rPr>
              <a:t>osvojené</a:t>
            </a:r>
            <a:r>
              <a:rPr lang="en-US" sz="2400" dirty="0" smtClean="0">
                <a:solidFill>
                  <a:srgbClr val="0000FF"/>
                </a:solidFill>
              </a:rPr>
              <a:t> </a:t>
            </a:r>
            <a:r>
              <a:rPr lang="en-US" sz="2400" dirty="0" err="1" smtClean="0">
                <a:solidFill>
                  <a:srgbClr val="0000FF"/>
                </a:solidFill>
              </a:rPr>
              <a:t>veľké</a:t>
            </a:r>
            <a:r>
              <a:rPr lang="en-US" sz="2400" dirty="0" smtClean="0">
                <a:solidFill>
                  <a:srgbClr val="0000FF"/>
                </a:solidFill>
              </a:rPr>
              <a:t> </a:t>
            </a:r>
            <a:r>
              <a:rPr lang="en-US" sz="2400" dirty="0" err="1" smtClean="0">
                <a:solidFill>
                  <a:srgbClr val="0000FF"/>
                </a:solidFill>
              </a:rPr>
              <a:t>množstvo</a:t>
            </a:r>
            <a:r>
              <a:rPr lang="en-US" sz="2400" dirty="0" smtClean="0">
                <a:solidFill>
                  <a:srgbClr val="0000FF"/>
                </a:solidFill>
              </a:rPr>
              <a:t> </a:t>
            </a:r>
            <a:r>
              <a:rPr lang="sk-SK" sz="2400" dirty="0" smtClean="0">
                <a:solidFill>
                  <a:srgbClr val="0000FF"/>
                </a:solidFill>
              </a:rPr>
              <a:t>	</a:t>
            </a:r>
            <a:r>
              <a:rPr lang="en-US" sz="2400" dirty="0" err="1" smtClean="0">
                <a:solidFill>
                  <a:srgbClr val="0000FF"/>
                </a:solidFill>
              </a:rPr>
              <a:t>prírodovedných</a:t>
            </a:r>
            <a:r>
              <a:rPr lang="en-US" sz="2400" dirty="0" smtClean="0">
                <a:solidFill>
                  <a:srgbClr val="0000FF"/>
                </a:solidFill>
              </a:rPr>
              <a:t> </a:t>
            </a:r>
            <a:r>
              <a:rPr lang="en-US" sz="2400" dirty="0" err="1" smtClean="0">
                <a:solidFill>
                  <a:srgbClr val="0000FF"/>
                </a:solidFill>
              </a:rPr>
              <a:t>poznatkov</a:t>
            </a:r>
            <a:r>
              <a:rPr lang="en-US" sz="2400" dirty="0" smtClean="0">
                <a:solidFill>
                  <a:srgbClr val="0000FF"/>
                </a:solidFill>
              </a:rPr>
              <a:t> a </a:t>
            </a:r>
            <a:r>
              <a:rPr lang="en-US" sz="2400" dirty="0" err="1" smtClean="0">
                <a:solidFill>
                  <a:srgbClr val="0000FF"/>
                </a:solidFill>
              </a:rPr>
              <a:t>teórií</a:t>
            </a:r>
            <a:endParaRPr lang="sk-SK" sz="2400" dirty="0" smtClean="0">
              <a:solidFill>
                <a:srgbClr val="0000FF"/>
              </a:solidFill>
            </a:endParaRPr>
          </a:p>
          <a:p>
            <a:endParaRPr lang="sk-SK" sz="2400" dirty="0" smtClean="0">
              <a:solidFill>
                <a:srgbClr val="0000FF"/>
              </a:solidFill>
            </a:endParaRPr>
          </a:p>
          <a:p>
            <a:pPr lvl="0" indent="457200" algn="ctr" eaLnBrk="0" hangingPunct="0"/>
            <a:endParaRPr lang="sk-SK" sz="2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00FF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Times New Roman" pitchFamily="18" charset="0"/>
              <a:cs typeface="Arial" pitchFamily="34" charset="0"/>
            </a:endParaRPr>
          </a:p>
          <a:p>
            <a:pPr lvl="0" indent="457200" algn="ctr" eaLnBrk="0" hangingPunct="0"/>
            <a:endParaRPr lang="sk-SK" sz="2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Times New Roman" pitchFamily="18" charset="0"/>
              <a:cs typeface="Arial" pitchFamily="34" charset="0"/>
            </a:endParaRPr>
          </a:p>
          <a:p>
            <a:pPr lvl="0" indent="457200" algn="ctr" eaLnBrk="0" hangingPunct="0"/>
            <a:endParaRPr lang="sk-SK" sz="2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Times New Roman" pitchFamily="18" charset="0"/>
              <a:cs typeface="Arial" pitchFamily="34" charset="0"/>
            </a:endParaRPr>
          </a:p>
          <a:p>
            <a:pPr lvl="0" indent="457200" algn="ctr" eaLnBrk="0" hangingPunct="0"/>
            <a:endParaRPr lang="sk-SK" sz="2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Times New Roman" pitchFamily="18" charset="0"/>
              <a:cs typeface="Arial" pitchFamily="34" charset="0"/>
            </a:endParaRPr>
          </a:p>
          <a:p>
            <a:pPr lvl="0" indent="457200" algn="ctr" eaLnBrk="0" hangingPunct="0"/>
            <a:endParaRPr lang="sk-SK" sz="2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Times New Roman" pitchFamily="18" charset="0"/>
              <a:cs typeface="Arial" pitchFamily="34" charset="0"/>
            </a:endParaRPr>
          </a:p>
          <a:p>
            <a:pPr lvl="0" indent="457200" algn="ctr" eaLnBrk="0" hangingPunct="0"/>
            <a:endParaRPr lang="sk-SK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Narrow" pitchFamily="34" charset="0"/>
              <a:ea typeface="Times New Roman" pitchFamily="18" charset="0"/>
              <a:cs typeface="Arial" pitchFamily="34" charset="0"/>
            </a:endParaRPr>
          </a:p>
          <a:p>
            <a:pPr lvl="0" indent="457200" algn="ctr" eaLnBrk="0" hangingPunct="0"/>
            <a:endParaRPr lang="sk-SK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Narrow" pitchFamily="34" charset="0"/>
              <a:ea typeface="Times New Roman" pitchFamily="18" charset="0"/>
              <a:cs typeface="Arial" pitchFamily="34" charset="0"/>
            </a:endParaRPr>
          </a:p>
          <a:p>
            <a:pPr lvl="0" indent="457200" algn="ctr" eaLnBrk="0" hangingPunct="0"/>
            <a:endParaRPr lang="sk-SK" sz="2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latin typeface="Arial Narrow" pitchFamily="34" charset="0"/>
              <a:ea typeface="Times New Roman" pitchFamily="18" charset="0"/>
              <a:cs typeface="Arial" pitchFamily="34" charset="0"/>
            </a:endParaRPr>
          </a:p>
          <a:p>
            <a:pPr lvl="0" indent="457200" algn="ctr" eaLnBrk="0" hangingPunct="0"/>
            <a:endParaRPr lang="sk-SK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Narrow" pitchFamily="34" charset="0"/>
              <a:ea typeface="Times New Roman" pitchFamily="18" charset="0"/>
              <a:cs typeface="Arial" pitchFamily="34" charset="0"/>
            </a:endParaRPr>
          </a:p>
          <a:p>
            <a:pPr lvl="0" indent="457200" algn="ctr" eaLnBrk="0" hangingPunct="0"/>
            <a:endParaRPr lang="sk-SK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Narrow" pitchFamily="34" charset="0"/>
              <a:ea typeface="Times New Roman" pitchFamily="18" charset="0"/>
              <a:cs typeface="Arial" pitchFamily="34" charset="0"/>
            </a:endParaRPr>
          </a:p>
          <a:p>
            <a:pPr lvl="0" indent="457200" algn="ctr" eaLnBrk="0" hangingPunct="0"/>
            <a:endParaRPr lang="en-US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2718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72708" name="Line 4"/>
          <p:cNvSpPr>
            <a:spLocks noChangeShapeType="1"/>
          </p:cNvSpPr>
          <p:nvPr/>
        </p:nvSpPr>
        <p:spPr bwMode="auto">
          <a:xfrm flipH="1">
            <a:off x="4643438" y="1341438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270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270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7" grpId="0" build="p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Oval 2"/>
          <p:cNvSpPr>
            <a:spLocks noChangeArrowheads="1"/>
          </p:cNvSpPr>
          <p:nvPr/>
        </p:nvSpPr>
        <p:spPr bwMode="auto">
          <a:xfrm>
            <a:off x="1079612" y="67676"/>
            <a:ext cx="7092788" cy="111601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342900" indent="-342900" algn="ctr"/>
            <a:r>
              <a:rPr lang="cs-CZ" sz="2400" b="1" dirty="0" smtClean="0">
                <a:solidFill>
                  <a:srgbClr val="0000FF"/>
                </a:solidFill>
              </a:rPr>
              <a:t>PISA 2009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700213"/>
            <a:ext cx="8001000" cy="4678362"/>
          </a:xfrm>
          <a:solidFill>
            <a:srgbClr val="FFFFCC"/>
          </a:solidFill>
          <a:ln/>
        </p:spPr>
        <p:txBody>
          <a:bodyPr/>
          <a:lstStyle/>
          <a:p>
            <a:pPr algn="ctr">
              <a:spcBef>
                <a:spcPct val="0"/>
              </a:spcBef>
              <a:buClrTx/>
              <a:buSzPct val="100000"/>
              <a:buFontTx/>
              <a:buNone/>
            </a:pPr>
            <a:endParaRPr lang="en-US"/>
          </a:p>
        </p:txBody>
      </p:sp>
      <p:sp>
        <p:nvSpPr>
          <p:cNvPr id="7271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72716" name="Rectangle 12"/>
          <p:cNvSpPr>
            <a:spLocks noChangeArrowheads="1"/>
          </p:cNvSpPr>
          <p:nvPr/>
        </p:nvSpPr>
        <p:spPr bwMode="auto">
          <a:xfrm>
            <a:off x="611560" y="1816845"/>
            <a:ext cx="8001000" cy="4564483"/>
          </a:xfrm>
          <a:prstGeom prst="rect">
            <a:avLst/>
          </a:prstGeom>
          <a:solidFill>
            <a:srgbClr val="FDECAD"/>
          </a:solidFill>
          <a:ln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lvl="0" algn="ctr"/>
            <a:endParaRPr lang="sl-SI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Times New Roman" pitchFamily="18" charset="0"/>
              <a:cs typeface="Arial" pitchFamily="34" charset="0"/>
            </a:endParaRPr>
          </a:p>
          <a:p>
            <a:pPr algn="ctr"/>
            <a:r>
              <a:rPr lang="sk-SK" sz="2400" b="1" dirty="0" smtClean="0">
                <a:solidFill>
                  <a:srgbClr val="0000FF"/>
                </a:solidFill>
              </a:rPr>
              <a:t>Problém žiakov</a:t>
            </a:r>
          </a:p>
          <a:p>
            <a:pPr>
              <a:buFont typeface="Wingdings" pitchFamily="2" charset="2"/>
              <a:buChar char="Ø"/>
            </a:pPr>
            <a:r>
              <a:rPr lang="sk-SK" sz="2400" dirty="0" smtClean="0">
                <a:solidFill>
                  <a:srgbClr val="0000FF"/>
                </a:solidFill>
              </a:rPr>
              <a:t>samostatné uvažovanie o prírodovedných javoch </a:t>
            </a:r>
          </a:p>
          <a:p>
            <a:r>
              <a:rPr lang="sk-SK" sz="2400" dirty="0" smtClean="0">
                <a:solidFill>
                  <a:srgbClr val="0000FF"/>
                </a:solidFill>
              </a:rPr>
              <a:t>	a súvislostiach</a:t>
            </a:r>
          </a:p>
          <a:p>
            <a:pPr>
              <a:buFont typeface="Wingdings" pitchFamily="2" charset="2"/>
              <a:buChar char="Ø"/>
            </a:pPr>
            <a:r>
              <a:rPr lang="sk-SK" sz="2400" dirty="0" smtClean="0">
                <a:solidFill>
                  <a:srgbClr val="0000FF"/>
                </a:solidFill>
              </a:rPr>
              <a:t> skúmanie na primeranej mentálnej úrovni</a:t>
            </a:r>
          </a:p>
          <a:p>
            <a:pPr>
              <a:buFont typeface="Wingdings" pitchFamily="2" charset="2"/>
              <a:buChar char="Ø"/>
            </a:pPr>
            <a:r>
              <a:rPr lang="sk-SK" sz="2400" dirty="0" smtClean="0">
                <a:solidFill>
                  <a:srgbClr val="0000FF"/>
                </a:solidFill>
              </a:rPr>
              <a:t> vytváranie hypotéz</a:t>
            </a:r>
          </a:p>
          <a:p>
            <a:pPr>
              <a:buFont typeface="Wingdings" pitchFamily="2" charset="2"/>
              <a:buChar char="Ø"/>
            </a:pPr>
            <a:r>
              <a:rPr lang="sk-SK" sz="2400" dirty="0" smtClean="0">
                <a:solidFill>
                  <a:srgbClr val="0000FF"/>
                </a:solidFill>
              </a:rPr>
              <a:t> hľadanie a navrhovanie ciest riešenia</a:t>
            </a:r>
          </a:p>
          <a:p>
            <a:pPr>
              <a:buFont typeface="Wingdings" pitchFamily="2" charset="2"/>
              <a:buChar char="Ø"/>
            </a:pPr>
            <a:r>
              <a:rPr lang="sk-SK" sz="2400" dirty="0" smtClean="0">
                <a:solidFill>
                  <a:srgbClr val="0000FF"/>
                </a:solidFill>
              </a:rPr>
              <a:t> interpretácia zistených dát</a:t>
            </a:r>
          </a:p>
          <a:p>
            <a:pPr>
              <a:buFont typeface="Wingdings" pitchFamily="2" charset="2"/>
              <a:buChar char="Ø"/>
            </a:pPr>
            <a:r>
              <a:rPr lang="sk-SK" sz="2400" dirty="0" smtClean="0">
                <a:solidFill>
                  <a:srgbClr val="0000FF"/>
                </a:solidFill>
              </a:rPr>
              <a:t> formulácia a argumentácia záverov</a:t>
            </a:r>
            <a:endParaRPr lang="sk-SK" sz="2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00FF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Times New Roman" pitchFamily="18" charset="0"/>
              <a:cs typeface="Arial" pitchFamily="34" charset="0"/>
            </a:endParaRPr>
          </a:p>
          <a:p>
            <a:pPr lvl="0" indent="457200" algn="ctr" eaLnBrk="0" hangingPunct="0">
              <a:buFont typeface="Wingdings" pitchFamily="2" charset="2"/>
              <a:buChar char="Ø"/>
            </a:pPr>
            <a:endParaRPr lang="sk-SK" sz="2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00FF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Times New Roman" pitchFamily="18" charset="0"/>
              <a:cs typeface="Arial" pitchFamily="34" charset="0"/>
            </a:endParaRPr>
          </a:p>
          <a:p>
            <a:pPr lvl="0" indent="457200" algn="ctr" eaLnBrk="0" hangingPunct="0"/>
            <a:endParaRPr lang="sk-SK" sz="2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Times New Roman" pitchFamily="18" charset="0"/>
              <a:cs typeface="Arial" pitchFamily="34" charset="0"/>
            </a:endParaRPr>
          </a:p>
          <a:p>
            <a:pPr lvl="0" indent="457200" algn="ctr" eaLnBrk="0" hangingPunct="0"/>
            <a:endParaRPr lang="sk-SK" sz="2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Times New Roman" pitchFamily="18" charset="0"/>
              <a:cs typeface="Arial" pitchFamily="34" charset="0"/>
            </a:endParaRPr>
          </a:p>
          <a:p>
            <a:pPr lvl="0" indent="457200" algn="ctr" eaLnBrk="0" hangingPunct="0"/>
            <a:endParaRPr lang="sk-SK" sz="2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Times New Roman" pitchFamily="18" charset="0"/>
              <a:cs typeface="Arial" pitchFamily="34" charset="0"/>
            </a:endParaRPr>
          </a:p>
          <a:p>
            <a:pPr lvl="0" indent="457200" algn="ctr" eaLnBrk="0" hangingPunct="0"/>
            <a:endParaRPr lang="sk-SK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Narrow" pitchFamily="34" charset="0"/>
              <a:ea typeface="Times New Roman" pitchFamily="18" charset="0"/>
              <a:cs typeface="Arial" pitchFamily="34" charset="0"/>
            </a:endParaRPr>
          </a:p>
          <a:p>
            <a:pPr lvl="0" indent="457200" algn="ctr" eaLnBrk="0" hangingPunct="0"/>
            <a:endParaRPr lang="sk-SK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Narrow" pitchFamily="34" charset="0"/>
              <a:ea typeface="Times New Roman" pitchFamily="18" charset="0"/>
              <a:cs typeface="Arial" pitchFamily="34" charset="0"/>
            </a:endParaRPr>
          </a:p>
          <a:p>
            <a:pPr lvl="0" indent="457200" algn="ctr" eaLnBrk="0" hangingPunct="0"/>
            <a:endParaRPr lang="sk-SK" sz="2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latin typeface="Arial Narrow" pitchFamily="34" charset="0"/>
              <a:ea typeface="Times New Roman" pitchFamily="18" charset="0"/>
              <a:cs typeface="Arial" pitchFamily="34" charset="0"/>
            </a:endParaRPr>
          </a:p>
          <a:p>
            <a:pPr lvl="0" indent="457200" algn="ctr" eaLnBrk="0" hangingPunct="0"/>
            <a:endParaRPr lang="sk-SK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Narrow" pitchFamily="34" charset="0"/>
              <a:ea typeface="Times New Roman" pitchFamily="18" charset="0"/>
              <a:cs typeface="Arial" pitchFamily="34" charset="0"/>
            </a:endParaRPr>
          </a:p>
          <a:p>
            <a:pPr lvl="0" indent="457200" algn="ctr" eaLnBrk="0" hangingPunct="0"/>
            <a:endParaRPr lang="sk-SK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Narrow" pitchFamily="34" charset="0"/>
              <a:ea typeface="Times New Roman" pitchFamily="18" charset="0"/>
              <a:cs typeface="Arial" pitchFamily="34" charset="0"/>
            </a:endParaRPr>
          </a:p>
          <a:p>
            <a:pPr lvl="0" indent="457200" algn="ctr" eaLnBrk="0" hangingPunct="0"/>
            <a:endParaRPr lang="en-US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2718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72708" name="Line 4"/>
          <p:cNvSpPr>
            <a:spLocks noChangeShapeType="1"/>
          </p:cNvSpPr>
          <p:nvPr/>
        </p:nvSpPr>
        <p:spPr bwMode="auto">
          <a:xfrm flipH="1">
            <a:off x="4643438" y="1341438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270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270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7" grpId="0" build="p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Nadpis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15" name="Zástupný symbol obsahu 1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8192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1926" name="Rectangle 6"/>
          <p:cNvSpPr>
            <a:spLocks noChangeArrowheads="1"/>
          </p:cNvSpPr>
          <p:nvPr/>
        </p:nvSpPr>
        <p:spPr bwMode="auto">
          <a:xfrm>
            <a:off x="539750" y="1700213"/>
            <a:ext cx="8001000" cy="4678362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69900" indent="-469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sk-SK" sz="1600" b="1" dirty="0"/>
              <a:t>	</a:t>
            </a:r>
            <a:endParaRPr lang="sk-SK" sz="1600" dirty="0"/>
          </a:p>
        </p:txBody>
      </p:sp>
      <p:sp>
        <p:nvSpPr>
          <p:cNvPr id="8192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1928" name="Line 8"/>
          <p:cNvSpPr>
            <a:spLocks noChangeShapeType="1"/>
          </p:cNvSpPr>
          <p:nvPr/>
        </p:nvSpPr>
        <p:spPr bwMode="auto">
          <a:xfrm flipH="1">
            <a:off x="4643438" y="1341438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755576" y="1556792"/>
            <a:ext cx="8001000" cy="4968552"/>
          </a:xfrm>
          <a:prstGeom prst="rect">
            <a:avLst/>
          </a:prstGeom>
          <a:solidFill>
            <a:srgbClr val="FDECAD"/>
          </a:solidFill>
          <a:ln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just">
              <a:buFont typeface="Wingdings" pitchFamily="2" charset="2"/>
              <a:buChar char="Ø"/>
            </a:pPr>
            <a:endParaRPr lang="sk-SK" sz="2400" dirty="0" smtClean="0">
              <a:solidFill>
                <a:srgbClr val="0000FF"/>
              </a:solidFill>
            </a:endParaRPr>
          </a:p>
          <a:p>
            <a:pPr algn="just">
              <a:buFont typeface="Wingdings" pitchFamily="2" charset="2"/>
              <a:buChar char="Ø"/>
            </a:pPr>
            <a:r>
              <a:rPr lang="sk-SK" sz="2400" b="1" i="1" dirty="0" smtClean="0">
                <a:solidFill>
                  <a:srgbClr val="0000FF"/>
                </a:solidFill>
              </a:rPr>
              <a:t>U</a:t>
            </a:r>
            <a:r>
              <a:rPr lang="en-US" sz="2400" b="1" i="1" dirty="0" err="1" smtClean="0">
                <a:solidFill>
                  <a:srgbClr val="0000FF"/>
                </a:solidFill>
              </a:rPr>
              <a:t>čenie</a:t>
            </a:r>
            <a:r>
              <a:rPr lang="en-US" sz="2400" b="1" i="1" dirty="0" smtClean="0">
                <a:solidFill>
                  <a:srgbClr val="0000FF"/>
                </a:solidFill>
              </a:rPr>
              <a:t> </a:t>
            </a:r>
            <a:r>
              <a:rPr lang="en-US" sz="2400" b="1" i="1" dirty="0" err="1" smtClean="0">
                <a:solidFill>
                  <a:srgbClr val="0000FF"/>
                </a:solidFill>
              </a:rPr>
              <a:t>prírodných</a:t>
            </a:r>
            <a:r>
              <a:rPr lang="en-US" sz="2400" b="1" i="1" dirty="0" smtClean="0">
                <a:solidFill>
                  <a:srgbClr val="0000FF"/>
                </a:solidFill>
              </a:rPr>
              <a:t> vied  </a:t>
            </a:r>
            <a:r>
              <a:rPr lang="en-US" sz="2400" b="1" i="1" dirty="0" err="1" smtClean="0">
                <a:solidFill>
                  <a:srgbClr val="0000FF"/>
                </a:solidFill>
              </a:rPr>
              <a:t>prostredníctvom</a:t>
            </a:r>
            <a:r>
              <a:rPr lang="en-US" sz="2400" b="1" i="1" dirty="0" smtClean="0">
                <a:solidFill>
                  <a:srgbClr val="0000FF"/>
                </a:solidFill>
              </a:rPr>
              <a:t> </a:t>
            </a:r>
            <a:r>
              <a:rPr lang="en-US" sz="2400" b="1" i="1" dirty="0" err="1" smtClean="0">
                <a:solidFill>
                  <a:srgbClr val="0000FF"/>
                </a:solidFill>
              </a:rPr>
              <a:t>metód</a:t>
            </a:r>
            <a:r>
              <a:rPr lang="en-US" sz="2400" b="1" i="1" dirty="0" smtClean="0">
                <a:solidFill>
                  <a:srgbClr val="0000FF"/>
                </a:solidFill>
              </a:rPr>
              <a:t>  </a:t>
            </a:r>
            <a:r>
              <a:rPr lang="en-US" sz="2400" b="1" i="1" dirty="0" err="1" smtClean="0">
                <a:solidFill>
                  <a:srgbClr val="0000FF"/>
                </a:solidFill>
              </a:rPr>
              <a:t>aktívneho</a:t>
            </a:r>
            <a:r>
              <a:rPr lang="en-US" sz="2400" b="1" i="1" dirty="0" smtClean="0">
                <a:solidFill>
                  <a:srgbClr val="0000FF"/>
                </a:solidFill>
              </a:rPr>
              <a:t> </a:t>
            </a:r>
            <a:r>
              <a:rPr lang="en-US" sz="2400" b="1" i="1" dirty="0" err="1" smtClean="0">
                <a:solidFill>
                  <a:srgbClr val="0000FF"/>
                </a:solidFill>
              </a:rPr>
              <a:t>bádania</a:t>
            </a:r>
            <a:endParaRPr lang="sk-SK" sz="2400" b="1" i="1" dirty="0" smtClean="0">
              <a:solidFill>
                <a:srgbClr val="0000FF"/>
              </a:solidFill>
            </a:endParaRPr>
          </a:p>
          <a:p>
            <a:pPr algn="just"/>
            <a:endParaRPr lang="sk-SK" sz="2400" dirty="0" smtClean="0">
              <a:solidFill>
                <a:srgbClr val="0000FF"/>
              </a:solidFill>
            </a:endParaRPr>
          </a:p>
          <a:p>
            <a:pPr algn="just"/>
            <a:endParaRPr lang="sk-SK" sz="2400" dirty="0" smtClean="0">
              <a:solidFill>
                <a:srgbClr val="0000FF"/>
              </a:solidFill>
            </a:endParaRPr>
          </a:p>
          <a:p>
            <a:pPr algn="just">
              <a:buFont typeface="Wingdings" pitchFamily="2" charset="2"/>
              <a:buChar char="Ø"/>
            </a:pPr>
            <a:r>
              <a:rPr lang="sk-SK" sz="2400" dirty="0" smtClean="0">
                <a:solidFill>
                  <a:srgbClr val="0000FF"/>
                </a:solidFill>
              </a:rPr>
              <a:t>Žiacke objavovanie umožňuje nielen osvojiť si nové pojmy, ale žiaci sa zároveň </a:t>
            </a:r>
            <a:r>
              <a:rPr lang="sk-SK" sz="2400" b="1" dirty="0" smtClean="0">
                <a:solidFill>
                  <a:srgbClr val="0000FF"/>
                </a:solidFill>
              </a:rPr>
              <a:t>oboznamujú sa aj s výskumnými metódami. </a:t>
            </a:r>
          </a:p>
        </p:txBody>
      </p:sp>
      <p:sp>
        <p:nvSpPr>
          <p:cNvPr id="9" name="Oval 2"/>
          <p:cNvSpPr>
            <a:spLocks noChangeArrowheads="1"/>
          </p:cNvSpPr>
          <p:nvPr/>
        </p:nvSpPr>
        <p:spPr bwMode="auto">
          <a:xfrm>
            <a:off x="1259632" y="0"/>
            <a:ext cx="6984776" cy="111601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342900" indent="-342900" algn="ctr"/>
            <a:r>
              <a:rPr lang="cs-CZ" sz="2400" b="1" dirty="0" smtClean="0">
                <a:solidFill>
                  <a:srgbClr val="0000FF"/>
                </a:solidFill>
              </a:rPr>
              <a:t>IBSE</a:t>
            </a:r>
          </a:p>
          <a:p>
            <a:pPr marL="342900" indent="-342900" algn="ctr"/>
            <a:r>
              <a:rPr lang="sk-SK" sz="2400" dirty="0" err="1" smtClean="0">
                <a:solidFill>
                  <a:srgbClr val="0000FF"/>
                </a:solidFill>
              </a:rPr>
              <a:t>Inquiry-based</a:t>
            </a:r>
            <a:r>
              <a:rPr lang="sk-SK" sz="2400" dirty="0" smtClean="0">
                <a:solidFill>
                  <a:srgbClr val="0000FF"/>
                </a:solidFill>
              </a:rPr>
              <a:t> Science Education</a:t>
            </a:r>
            <a:endParaRPr lang="cs-CZ" sz="2400" b="1" dirty="0" smtClean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Oval 2"/>
          <p:cNvSpPr>
            <a:spLocks noChangeArrowheads="1"/>
          </p:cNvSpPr>
          <p:nvPr/>
        </p:nvSpPr>
        <p:spPr bwMode="auto">
          <a:xfrm>
            <a:off x="1331640" y="67676"/>
            <a:ext cx="6984776" cy="111601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342900" indent="-342900" algn="ctr"/>
            <a:r>
              <a:rPr lang="cs-CZ" sz="2400" b="1" dirty="0" err="1" smtClean="0">
                <a:solidFill>
                  <a:srgbClr val="0000CC"/>
                </a:solidFill>
              </a:rPr>
              <a:t>Chápanie</a:t>
            </a:r>
            <a:r>
              <a:rPr lang="cs-CZ" sz="2400" b="1" dirty="0" smtClean="0">
                <a:solidFill>
                  <a:srgbClr val="0000CC"/>
                </a:solidFill>
              </a:rPr>
              <a:t> </a:t>
            </a:r>
            <a:r>
              <a:rPr lang="cs-CZ" sz="2400" b="1" dirty="0" err="1" smtClean="0">
                <a:solidFill>
                  <a:srgbClr val="0000CC"/>
                </a:solidFill>
              </a:rPr>
              <a:t>vyučovania</a:t>
            </a:r>
            <a:r>
              <a:rPr lang="cs-CZ" sz="2400" b="1" dirty="0" smtClean="0">
                <a:solidFill>
                  <a:srgbClr val="0000CC"/>
                </a:solidFill>
              </a:rPr>
              <a:t> </a:t>
            </a:r>
          </a:p>
          <a:p>
            <a:pPr marL="342900" indent="-342900" algn="ctr"/>
            <a:r>
              <a:rPr lang="cs-CZ" sz="2400" b="1" dirty="0" err="1" smtClean="0">
                <a:solidFill>
                  <a:srgbClr val="0000CC"/>
                </a:solidFill>
              </a:rPr>
              <a:t>prírodovedných</a:t>
            </a:r>
            <a:r>
              <a:rPr lang="cs-CZ" sz="2400" b="1" dirty="0" smtClean="0">
                <a:solidFill>
                  <a:srgbClr val="0000CC"/>
                </a:solidFill>
              </a:rPr>
              <a:t> </a:t>
            </a:r>
            <a:r>
              <a:rPr lang="cs-CZ" sz="2400" b="1" dirty="0" err="1" smtClean="0">
                <a:solidFill>
                  <a:srgbClr val="0000CC"/>
                </a:solidFill>
              </a:rPr>
              <a:t>predmetov</a:t>
            </a:r>
            <a:r>
              <a:rPr lang="cs-CZ" sz="2400" b="1" dirty="0" smtClean="0">
                <a:solidFill>
                  <a:srgbClr val="0000CC"/>
                </a:solidFill>
              </a:rPr>
              <a:t> </a:t>
            </a:r>
            <a:endParaRPr lang="sk-SK" sz="2400" b="1" dirty="0">
              <a:solidFill>
                <a:srgbClr val="0000CC"/>
              </a:solidFill>
            </a:endParaRP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700213"/>
            <a:ext cx="8001000" cy="4678362"/>
          </a:xfrm>
          <a:solidFill>
            <a:srgbClr val="FFFFCC"/>
          </a:solidFill>
          <a:ln/>
        </p:spPr>
        <p:txBody>
          <a:bodyPr/>
          <a:lstStyle/>
          <a:p>
            <a:pPr algn="ctr">
              <a:spcBef>
                <a:spcPct val="0"/>
              </a:spcBef>
              <a:buClrTx/>
              <a:buSzPct val="100000"/>
              <a:buFontTx/>
              <a:buNone/>
            </a:pPr>
            <a:endParaRPr lang="en-US"/>
          </a:p>
        </p:txBody>
      </p:sp>
      <p:sp>
        <p:nvSpPr>
          <p:cNvPr id="7271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72716" name="Rectangle 12"/>
          <p:cNvSpPr>
            <a:spLocks noChangeArrowheads="1"/>
          </p:cNvSpPr>
          <p:nvPr/>
        </p:nvSpPr>
        <p:spPr bwMode="auto">
          <a:xfrm>
            <a:off x="539750" y="1556792"/>
            <a:ext cx="8001000" cy="5184575"/>
          </a:xfrm>
          <a:prstGeom prst="rect">
            <a:avLst/>
          </a:prstGeom>
          <a:solidFill>
            <a:srgbClr val="FDECAD"/>
          </a:solidFill>
          <a:ln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469900" indent="-469900">
              <a:spcBef>
                <a:spcPts val="0"/>
              </a:spcBef>
              <a:buClr>
                <a:schemeClr val="accent2"/>
              </a:buClr>
              <a:buFont typeface="Wingdings" pitchFamily="2" charset="2"/>
              <a:buChar char="ü"/>
            </a:pPr>
            <a:endParaRPr lang="sk-SK" sz="2400" dirty="0" smtClean="0">
              <a:solidFill>
                <a:srgbClr val="0000CC"/>
              </a:solidFill>
            </a:endParaRPr>
          </a:p>
          <a:p>
            <a:pPr marL="469900" indent="-469900">
              <a:spcBef>
                <a:spcPts val="0"/>
              </a:spcBef>
              <a:buClr>
                <a:schemeClr val="accent2"/>
              </a:buClr>
              <a:buFont typeface="Wingdings" pitchFamily="2" charset="2"/>
              <a:buChar char="ü"/>
            </a:pPr>
            <a:endParaRPr lang="sk-SK" sz="2400" dirty="0" smtClean="0">
              <a:solidFill>
                <a:srgbClr val="0000CC"/>
              </a:solidFill>
            </a:endParaRPr>
          </a:p>
          <a:p>
            <a:pPr marL="469900" indent="-469900">
              <a:spcBef>
                <a:spcPts val="0"/>
              </a:spcBef>
              <a:buClr>
                <a:schemeClr val="accent2"/>
              </a:buClr>
              <a:buFont typeface="Wingdings" pitchFamily="2" charset="2"/>
              <a:buChar char="ü"/>
            </a:pPr>
            <a:endParaRPr lang="sk-SK" sz="2400" dirty="0" smtClean="0">
              <a:solidFill>
                <a:srgbClr val="0000CC"/>
              </a:solidFill>
            </a:endParaRPr>
          </a:p>
          <a:p>
            <a:pPr marL="469900" indent="-469900">
              <a:spcBef>
                <a:spcPts val="0"/>
              </a:spcBef>
              <a:buClr>
                <a:srgbClr val="0000FF"/>
              </a:buClr>
              <a:buFont typeface="Wingdings" pitchFamily="2" charset="2"/>
              <a:buChar char="ü"/>
            </a:pPr>
            <a:r>
              <a:rPr lang="sk-SK" sz="2400" dirty="0" smtClean="0">
                <a:solidFill>
                  <a:srgbClr val="0000CC"/>
                </a:solidFill>
              </a:rPr>
              <a:t>Je potrebné, aby žiaci pochopili aj význam, zmysel a metódy vedeckej práce na príkladoch poznávania prírodných objektov, javov a </a:t>
            </a:r>
            <a:r>
              <a:rPr lang="sk-SK" sz="2400" dirty="0" err="1" smtClean="0">
                <a:solidFill>
                  <a:srgbClr val="0000CC"/>
                </a:solidFill>
              </a:rPr>
              <a:t>záko-nitostí</a:t>
            </a:r>
            <a:r>
              <a:rPr lang="sk-SK" sz="2400" dirty="0" smtClean="0">
                <a:solidFill>
                  <a:srgbClr val="0000CC"/>
                </a:solidFill>
              </a:rPr>
              <a:t>.</a:t>
            </a:r>
          </a:p>
          <a:p>
            <a:pPr marL="469900" indent="-469900">
              <a:spcBef>
                <a:spcPts val="0"/>
              </a:spcBef>
              <a:buClr>
                <a:schemeClr val="accent2"/>
              </a:buClr>
            </a:pPr>
            <a:r>
              <a:rPr lang="sk-SK" sz="2000" dirty="0" smtClean="0"/>
              <a:t>     (voľne podľa </a:t>
            </a:r>
            <a:r>
              <a:rPr lang="sk-SK" sz="2000" dirty="0" err="1" smtClean="0"/>
              <a:t>Held</a:t>
            </a:r>
            <a:r>
              <a:rPr lang="sk-SK" sz="2000" dirty="0" smtClean="0"/>
              <a:t> In Koláriková, </a:t>
            </a:r>
            <a:r>
              <a:rPr lang="sk-SK" sz="2000" dirty="0" err="1" smtClean="0"/>
              <a:t>Púpala</a:t>
            </a:r>
            <a:r>
              <a:rPr lang="sk-SK" sz="2000" dirty="0" smtClean="0"/>
              <a:t> 2001).</a:t>
            </a:r>
            <a:endParaRPr lang="sk-SK" sz="2000" dirty="0"/>
          </a:p>
        </p:txBody>
      </p:sp>
      <p:sp>
        <p:nvSpPr>
          <p:cNvPr id="72718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72708" name="Line 4"/>
          <p:cNvSpPr>
            <a:spLocks noChangeShapeType="1"/>
          </p:cNvSpPr>
          <p:nvPr/>
        </p:nvSpPr>
        <p:spPr bwMode="auto">
          <a:xfrm flipH="1">
            <a:off x="4643438" y="1341438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270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270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7" grpId="0" build="p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Nadpis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15" name="Zástupný symbol obsahu 1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8192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1926" name="Rectangle 6"/>
          <p:cNvSpPr>
            <a:spLocks noChangeArrowheads="1"/>
          </p:cNvSpPr>
          <p:nvPr/>
        </p:nvSpPr>
        <p:spPr bwMode="auto">
          <a:xfrm>
            <a:off x="539750" y="1700213"/>
            <a:ext cx="8001000" cy="4678362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69900" indent="-469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sk-SK" sz="1600" b="1" dirty="0"/>
              <a:t>	</a:t>
            </a:r>
            <a:endParaRPr lang="sk-SK" sz="1600" dirty="0"/>
          </a:p>
        </p:txBody>
      </p:sp>
      <p:sp>
        <p:nvSpPr>
          <p:cNvPr id="8192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1928" name="Line 8"/>
          <p:cNvSpPr>
            <a:spLocks noChangeShapeType="1"/>
          </p:cNvSpPr>
          <p:nvPr/>
        </p:nvSpPr>
        <p:spPr bwMode="auto">
          <a:xfrm flipH="1">
            <a:off x="4643438" y="1341438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683568" y="1556792"/>
            <a:ext cx="8001000" cy="4968552"/>
          </a:xfrm>
          <a:prstGeom prst="rect">
            <a:avLst/>
          </a:prstGeom>
          <a:solidFill>
            <a:srgbClr val="FDECAD"/>
          </a:solidFill>
          <a:ln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Clr>
                <a:srgbClr val="0000CC"/>
              </a:buClr>
              <a:buFont typeface="Wingdings" pitchFamily="2" charset="2"/>
              <a:buChar char="Ø"/>
            </a:pPr>
            <a:endParaRPr lang="sk-SK" sz="2400" b="1" dirty="0" smtClean="0">
              <a:solidFill>
                <a:srgbClr val="000000"/>
              </a:solidFill>
            </a:endParaRPr>
          </a:p>
          <a:p>
            <a:pPr>
              <a:buClr>
                <a:srgbClr val="0000CC"/>
              </a:buClr>
              <a:buFont typeface="Wingdings" pitchFamily="2" charset="2"/>
              <a:buChar char="Ø"/>
            </a:pPr>
            <a:r>
              <a:rPr lang="sk-SK" sz="2800" dirty="0" smtClean="0">
                <a:solidFill>
                  <a:srgbClr val="0000FF"/>
                </a:solidFill>
              </a:rPr>
              <a:t>„</a:t>
            </a:r>
            <a:r>
              <a:rPr lang="sl-SI" sz="2800" dirty="0" smtClean="0">
                <a:solidFill>
                  <a:srgbClr val="0000FF"/>
                </a:solidFill>
              </a:rPr>
              <a:t> LA MAIN À LA PÂTE”, </a:t>
            </a:r>
          </a:p>
          <a:p>
            <a:pPr>
              <a:buClr>
                <a:srgbClr val="0000CC"/>
              </a:buClr>
            </a:pPr>
            <a:r>
              <a:rPr lang="sl-SI" sz="2800" dirty="0" smtClean="0">
                <a:solidFill>
                  <a:srgbClr val="0000FF"/>
                </a:solidFill>
              </a:rPr>
              <a:t>	- “VYHRŇME SI RUKÁVY”</a:t>
            </a:r>
          </a:p>
          <a:p>
            <a:pPr>
              <a:buClr>
                <a:srgbClr val="0000CC"/>
              </a:buClr>
            </a:pPr>
            <a:r>
              <a:rPr lang="sl-SI" sz="2400" dirty="0" smtClean="0">
                <a:solidFill>
                  <a:srgbClr val="0000FF"/>
                </a:solidFill>
              </a:rPr>
              <a:t> </a:t>
            </a:r>
          </a:p>
          <a:p>
            <a:pPr>
              <a:buClr>
                <a:srgbClr val="0000CC"/>
              </a:buClr>
              <a:buFont typeface="Wingdings" pitchFamily="2" charset="2"/>
              <a:buChar char="Ø"/>
            </a:pPr>
            <a:endParaRPr lang="sl-SI" sz="2400" dirty="0" smtClean="0"/>
          </a:p>
          <a:p>
            <a:pPr>
              <a:buClr>
                <a:srgbClr val="0000CC"/>
              </a:buClr>
              <a:buFont typeface="Wingdings" pitchFamily="2" charset="2"/>
              <a:buChar char="Ø"/>
            </a:pPr>
            <a:r>
              <a:rPr lang="sl-SI" sz="2800" dirty="0" smtClean="0">
                <a:solidFill>
                  <a:srgbClr val="0000FF"/>
                </a:solidFill>
              </a:rPr>
              <a:t>FIBONACCI</a:t>
            </a:r>
          </a:p>
          <a:p>
            <a:pPr>
              <a:buClr>
                <a:srgbClr val="0000CC"/>
              </a:buClr>
              <a:buFont typeface="Wingdings" pitchFamily="2" charset="2"/>
              <a:buChar char="Ø"/>
            </a:pPr>
            <a:endParaRPr lang="sl-SI" sz="2400" dirty="0" smtClean="0">
              <a:solidFill>
                <a:srgbClr val="0000FF"/>
              </a:solidFill>
            </a:endParaRPr>
          </a:p>
          <a:p>
            <a:pPr>
              <a:buClr>
                <a:srgbClr val="0000CC"/>
              </a:buClr>
              <a:buFont typeface="Wingdings" pitchFamily="2" charset="2"/>
              <a:buChar char="Ø"/>
            </a:pPr>
            <a:endParaRPr lang="sl-SI" sz="2400" dirty="0" smtClean="0">
              <a:solidFill>
                <a:srgbClr val="0000FF"/>
              </a:solidFill>
            </a:endParaRPr>
          </a:p>
          <a:p>
            <a:pPr>
              <a:buClr>
                <a:srgbClr val="0000CC"/>
              </a:buClr>
              <a:buFont typeface="Wingdings" pitchFamily="2" charset="2"/>
              <a:buChar char="Ø"/>
            </a:pPr>
            <a:endParaRPr lang="sl-SI" sz="2400" dirty="0" smtClean="0">
              <a:solidFill>
                <a:srgbClr val="0000FF"/>
              </a:solidFill>
            </a:endParaRPr>
          </a:p>
          <a:p>
            <a:pPr>
              <a:buClr>
                <a:srgbClr val="0000CC"/>
              </a:buClr>
              <a:buFont typeface="Wingdings" pitchFamily="2" charset="2"/>
              <a:buChar char="Ø"/>
            </a:pPr>
            <a:r>
              <a:rPr lang="sk-SK" sz="2800" dirty="0" smtClean="0">
                <a:solidFill>
                  <a:srgbClr val="0000FF"/>
                </a:solidFill>
              </a:rPr>
              <a:t>ESTABLISH</a:t>
            </a:r>
            <a:endParaRPr lang="sl-SI" sz="2800" dirty="0" smtClean="0">
              <a:solidFill>
                <a:srgbClr val="0000FF"/>
              </a:solidFill>
            </a:endParaRPr>
          </a:p>
          <a:p>
            <a:pPr>
              <a:buClr>
                <a:srgbClr val="0000CC"/>
              </a:buClr>
              <a:buFont typeface="Wingdings" pitchFamily="2" charset="2"/>
              <a:buChar char="Ø"/>
            </a:pPr>
            <a:endParaRPr lang="sl-SI" sz="2400" dirty="0" smtClean="0">
              <a:solidFill>
                <a:srgbClr val="0000FF"/>
              </a:solidFill>
            </a:endParaRPr>
          </a:p>
          <a:p>
            <a:pPr>
              <a:buClr>
                <a:srgbClr val="0000CC"/>
              </a:buClr>
              <a:buFont typeface="Wingdings" pitchFamily="2" charset="2"/>
              <a:buChar char="Ø"/>
            </a:pPr>
            <a:endParaRPr lang="sl-SI" sz="2400" dirty="0" smtClean="0">
              <a:solidFill>
                <a:srgbClr val="0000FF"/>
              </a:solidFill>
            </a:endParaRPr>
          </a:p>
          <a:p>
            <a:pPr>
              <a:buClr>
                <a:srgbClr val="0000CC"/>
              </a:buClr>
              <a:buFont typeface="Wingdings" pitchFamily="2" charset="2"/>
              <a:buChar char="Ø"/>
            </a:pPr>
            <a:endParaRPr lang="sl-SI" sz="2400" dirty="0" smtClean="0">
              <a:solidFill>
                <a:srgbClr val="0000FF"/>
              </a:solidFill>
            </a:endParaRPr>
          </a:p>
          <a:p>
            <a:pPr>
              <a:buClr>
                <a:srgbClr val="0000CC"/>
              </a:buClr>
              <a:buFont typeface="Wingdings" pitchFamily="2" charset="2"/>
              <a:buChar char="Ø"/>
            </a:pPr>
            <a:endParaRPr lang="sl-SI" sz="2400" dirty="0" smtClean="0"/>
          </a:p>
          <a:p>
            <a:pPr>
              <a:buClr>
                <a:srgbClr val="0000CC"/>
              </a:buClr>
              <a:buFont typeface="Wingdings" pitchFamily="2" charset="2"/>
              <a:buChar char="Ø"/>
            </a:pPr>
            <a:endParaRPr lang="sk-SK" sz="2400" dirty="0" smtClean="0"/>
          </a:p>
        </p:txBody>
      </p:sp>
      <p:sp>
        <p:nvSpPr>
          <p:cNvPr id="9" name="Oval 2"/>
          <p:cNvSpPr>
            <a:spLocks noChangeArrowheads="1"/>
          </p:cNvSpPr>
          <p:nvPr/>
        </p:nvSpPr>
        <p:spPr bwMode="auto">
          <a:xfrm>
            <a:off x="1259632" y="0"/>
            <a:ext cx="6984776" cy="111601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342900" indent="-342900" algn="ctr"/>
            <a:r>
              <a:rPr lang="cs-CZ" sz="2400" b="1" dirty="0" smtClean="0">
                <a:solidFill>
                  <a:srgbClr val="0000CC"/>
                </a:solidFill>
              </a:rPr>
              <a:t>Projekty IBSE</a:t>
            </a:r>
          </a:p>
          <a:p>
            <a:pPr marL="342900" indent="-342900" algn="ctr"/>
            <a:r>
              <a:rPr lang="cs-CZ" sz="2400" b="1" dirty="0" smtClean="0">
                <a:solidFill>
                  <a:srgbClr val="0000CC"/>
                </a:solidFill>
              </a:rPr>
              <a:t>V SR</a:t>
            </a:r>
            <a:endParaRPr lang="sk-SK" sz="2400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Nadpis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15" name="Zástupný symbol obsahu 1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8192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1926" name="Rectangle 6"/>
          <p:cNvSpPr>
            <a:spLocks noChangeArrowheads="1"/>
          </p:cNvSpPr>
          <p:nvPr/>
        </p:nvSpPr>
        <p:spPr bwMode="auto">
          <a:xfrm>
            <a:off x="539750" y="1700213"/>
            <a:ext cx="8001000" cy="4678362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69900" indent="-469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sk-SK" sz="1600" b="1" dirty="0"/>
              <a:t>	</a:t>
            </a:r>
            <a:endParaRPr lang="sk-SK" sz="1600" dirty="0"/>
          </a:p>
        </p:txBody>
      </p:sp>
      <p:sp>
        <p:nvSpPr>
          <p:cNvPr id="8192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1928" name="Line 8"/>
          <p:cNvSpPr>
            <a:spLocks noChangeShapeType="1"/>
          </p:cNvSpPr>
          <p:nvPr/>
        </p:nvSpPr>
        <p:spPr bwMode="auto">
          <a:xfrm flipH="1">
            <a:off x="4643438" y="1341438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683568" y="1556792"/>
            <a:ext cx="8001000" cy="4968552"/>
          </a:xfrm>
          <a:prstGeom prst="rect">
            <a:avLst/>
          </a:prstGeom>
          <a:solidFill>
            <a:srgbClr val="FDECAD"/>
          </a:solidFill>
          <a:ln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Clr>
                <a:srgbClr val="0000CC"/>
              </a:buClr>
              <a:buFont typeface="Wingdings" pitchFamily="2" charset="2"/>
              <a:buChar char="Ø"/>
            </a:pPr>
            <a:endParaRPr lang="sk-SK" sz="2400" dirty="0" smtClean="0"/>
          </a:p>
          <a:p>
            <a:pPr>
              <a:buClr>
                <a:srgbClr val="0000CC"/>
              </a:buClr>
              <a:buFont typeface="Wingdings" pitchFamily="2" charset="2"/>
              <a:buChar char="Ø"/>
            </a:pPr>
            <a:endParaRPr lang="sk-SK" sz="2400" dirty="0" smtClean="0"/>
          </a:p>
          <a:p>
            <a:pPr>
              <a:buClr>
                <a:srgbClr val="0000CC"/>
              </a:buClr>
              <a:buFont typeface="Wingdings" pitchFamily="2" charset="2"/>
              <a:buChar char="Ø"/>
            </a:pPr>
            <a:endParaRPr lang="sk-SK" sz="2400" dirty="0" smtClean="0"/>
          </a:p>
          <a:p>
            <a:pPr>
              <a:buClr>
                <a:srgbClr val="0000CC"/>
              </a:buClr>
              <a:buFont typeface="Wingdings" pitchFamily="2" charset="2"/>
              <a:buChar char="Ø"/>
            </a:pPr>
            <a:r>
              <a:rPr lang="sk-SK" sz="2400" dirty="0" smtClean="0"/>
              <a:t>V roku 2012 sa experimentálne overuje 14 projektov (metóda </a:t>
            </a:r>
            <a:r>
              <a:rPr lang="sk-SK" sz="2400" dirty="0" smtClean="0">
                <a:solidFill>
                  <a:srgbClr val="0000FF"/>
                </a:solidFill>
              </a:rPr>
              <a:t>CLIL </a:t>
            </a:r>
            <a:r>
              <a:rPr lang="sk-SK" sz="2400" dirty="0" smtClean="0">
                <a:solidFill>
                  <a:schemeClr val="tx1"/>
                </a:solidFill>
              </a:rPr>
              <a:t>CJ na 1. stupni ZŠ)</a:t>
            </a:r>
            <a:r>
              <a:rPr lang="sk-SK" sz="2400" dirty="0" smtClean="0"/>
              <a:t> </a:t>
            </a:r>
          </a:p>
          <a:p>
            <a:pPr>
              <a:buClr>
                <a:srgbClr val="0000CC"/>
              </a:buClr>
              <a:buFont typeface="Wingdings" pitchFamily="2" charset="2"/>
              <a:buChar char="Ø"/>
            </a:pPr>
            <a:endParaRPr lang="sk-SK" sz="2400" b="1" dirty="0" smtClean="0">
              <a:solidFill>
                <a:srgbClr val="000000"/>
              </a:solidFill>
            </a:endParaRPr>
          </a:p>
          <a:p>
            <a:pPr>
              <a:buClr>
                <a:srgbClr val="0000CC"/>
              </a:buClr>
              <a:buFont typeface="Wingdings" pitchFamily="2" charset="2"/>
              <a:buChar char="Ø"/>
            </a:pPr>
            <a:r>
              <a:rPr lang="sk-SK" sz="2400" dirty="0" smtClean="0">
                <a:solidFill>
                  <a:srgbClr val="000000"/>
                </a:solidFill>
              </a:rPr>
              <a:t>Medzi overené projekty patrí projekt pod </a:t>
            </a:r>
            <a:r>
              <a:rPr lang="sk-SK" sz="2400" dirty="0" err="1" smtClean="0">
                <a:solidFill>
                  <a:srgbClr val="000000"/>
                </a:solidFill>
              </a:rPr>
              <a:t>náz-vom</a:t>
            </a:r>
            <a:r>
              <a:rPr lang="sk-SK" sz="2400" dirty="0" smtClean="0">
                <a:solidFill>
                  <a:srgbClr val="000000"/>
                </a:solidFill>
              </a:rPr>
              <a:t> „</a:t>
            </a:r>
            <a:r>
              <a:rPr lang="sl-SI" sz="2400" dirty="0" smtClean="0"/>
              <a:t> </a:t>
            </a:r>
            <a:r>
              <a:rPr lang="sl-SI" sz="2400" dirty="0" smtClean="0">
                <a:solidFill>
                  <a:srgbClr val="0000FF"/>
                </a:solidFill>
              </a:rPr>
              <a:t>La main à la pâte</a:t>
            </a:r>
            <a:r>
              <a:rPr lang="sl-SI" sz="2400" dirty="0" smtClean="0"/>
              <a:t>”, “</a:t>
            </a:r>
            <a:r>
              <a:rPr lang="sl-SI" sz="2400" dirty="0" smtClean="0">
                <a:solidFill>
                  <a:srgbClr val="0000FF"/>
                </a:solidFill>
              </a:rPr>
              <a:t>Vyhrňme si rukávy</a:t>
            </a:r>
            <a:r>
              <a:rPr lang="sl-SI" sz="2400" dirty="0" smtClean="0"/>
              <a:t>”, </a:t>
            </a:r>
            <a:endParaRPr lang="sk-SK" sz="2400" dirty="0" smtClean="0"/>
          </a:p>
        </p:txBody>
      </p:sp>
      <p:sp>
        <p:nvSpPr>
          <p:cNvPr id="9" name="Oval 2"/>
          <p:cNvSpPr>
            <a:spLocks noChangeArrowheads="1"/>
          </p:cNvSpPr>
          <p:nvPr/>
        </p:nvSpPr>
        <p:spPr bwMode="auto">
          <a:xfrm>
            <a:off x="1259632" y="0"/>
            <a:ext cx="6984776" cy="111601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342900" indent="-342900" algn="ctr"/>
            <a:r>
              <a:rPr lang="cs-CZ" sz="2400" b="1" dirty="0" smtClean="0">
                <a:solidFill>
                  <a:srgbClr val="0000CC"/>
                </a:solidFill>
              </a:rPr>
              <a:t>Projekty </a:t>
            </a:r>
            <a:r>
              <a:rPr lang="cs-CZ" sz="2400" b="1" dirty="0" err="1" smtClean="0">
                <a:solidFill>
                  <a:srgbClr val="0000CC"/>
                </a:solidFill>
              </a:rPr>
              <a:t>experimentálneho</a:t>
            </a:r>
            <a:r>
              <a:rPr lang="cs-CZ" sz="2400" b="1" dirty="0" smtClean="0">
                <a:solidFill>
                  <a:srgbClr val="0000CC"/>
                </a:solidFill>
              </a:rPr>
              <a:t> </a:t>
            </a:r>
          </a:p>
          <a:p>
            <a:pPr marL="342900" indent="-342900" algn="ctr"/>
            <a:r>
              <a:rPr lang="cs-CZ" sz="2400" b="1" dirty="0" err="1" smtClean="0">
                <a:solidFill>
                  <a:srgbClr val="0000CC"/>
                </a:solidFill>
              </a:rPr>
              <a:t>overovania</a:t>
            </a:r>
            <a:r>
              <a:rPr lang="cs-CZ" sz="2400" b="1" dirty="0" smtClean="0">
                <a:solidFill>
                  <a:srgbClr val="0000CC"/>
                </a:solidFill>
              </a:rPr>
              <a:t> ŠPÚ</a:t>
            </a:r>
            <a:endParaRPr lang="sk-SK" sz="2400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Nadpis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15" name="Zástupný symbol obsahu 1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8192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1926" name="Rectangle 6"/>
          <p:cNvSpPr>
            <a:spLocks noChangeArrowheads="1"/>
          </p:cNvSpPr>
          <p:nvPr/>
        </p:nvSpPr>
        <p:spPr bwMode="auto">
          <a:xfrm>
            <a:off x="539750" y="1700213"/>
            <a:ext cx="8001000" cy="4678362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69900" indent="-469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sk-SK" sz="1600" b="1" dirty="0"/>
              <a:t>	</a:t>
            </a:r>
            <a:endParaRPr lang="sk-SK" sz="1600" dirty="0"/>
          </a:p>
        </p:txBody>
      </p:sp>
      <p:sp>
        <p:nvSpPr>
          <p:cNvPr id="8192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1928" name="Line 8"/>
          <p:cNvSpPr>
            <a:spLocks noChangeShapeType="1"/>
          </p:cNvSpPr>
          <p:nvPr/>
        </p:nvSpPr>
        <p:spPr bwMode="auto">
          <a:xfrm flipH="1">
            <a:off x="4643438" y="1341438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755576" y="1556792"/>
            <a:ext cx="8001000" cy="5112568"/>
          </a:xfrm>
          <a:prstGeom prst="rect">
            <a:avLst/>
          </a:prstGeom>
          <a:solidFill>
            <a:srgbClr val="FDECAD"/>
          </a:solidFill>
          <a:ln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Clr>
                <a:srgbClr val="0000CC"/>
              </a:buClr>
            </a:pPr>
            <a:r>
              <a:rPr lang="sk-SK" sz="2400" dirty="0" smtClean="0"/>
              <a:t>	</a:t>
            </a:r>
            <a:r>
              <a:rPr lang="sk-SK" sz="2400" dirty="0" smtClean="0">
                <a:solidFill>
                  <a:srgbClr val="0000FF"/>
                </a:solidFill>
              </a:rPr>
              <a:t>Zmluvní partneri medzištátnej dohody:</a:t>
            </a:r>
          </a:p>
          <a:p>
            <a:pPr>
              <a:buClr>
                <a:srgbClr val="0000CC"/>
              </a:buClr>
              <a:buFont typeface="Wingdings" pitchFamily="2" charset="2"/>
              <a:buChar char="Ø"/>
            </a:pPr>
            <a:r>
              <a:rPr lang="sk-SK" sz="2400" dirty="0" smtClean="0"/>
              <a:t> Ministerstvo školstva Slovenskej republiky</a:t>
            </a:r>
          </a:p>
          <a:p>
            <a:pPr>
              <a:buClr>
                <a:srgbClr val="0000CC"/>
              </a:buClr>
              <a:buFont typeface="Wingdings" pitchFamily="2" charset="2"/>
              <a:buChar char="Ø"/>
            </a:pPr>
            <a:r>
              <a:rPr lang="sk-SK" sz="2400" dirty="0" smtClean="0"/>
              <a:t> Francúzske ministerstvo školstva</a:t>
            </a:r>
          </a:p>
          <a:p>
            <a:pPr>
              <a:buClr>
                <a:srgbClr val="0000CC"/>
              </a:buClr>
              <a:buFont typeface="Wingdings" pitchFamily="2" charset="2"/>
              <a:buChar char="Ø"/>
            </a:pPr>
            <a:r>
              <a:rPr lang="sk-SK" sz="2400" dirty="0" smtClean="0"/>
              <a:t> Akadémia vied Francúzskeho inštitútu</a:t>
            </a:r>
          </a:p>
          <a:p>
            <a:pPr>
              <a:buClr>
                <a:srgbClr val="0000CC"/>
              </a:buClr>
              <a:buFont typeface="Wingdings" pitchFamily="2" charset="2"/>
              <a:buChar char="Ø"/>
            </a:pPr>
            <a:r>
              <a:rPr lang="sk-SK" sz="2400" dirty="0" smtClean="0"/>
              <a:t> Slovenská akadémia vied</a:t>
            </a:r>
          </a:p>
          <a:p>
            <a:pPr>
              <a:buClr>
                <a:srgbClr val="0000CC"/>
              </a:buClr>
              <a:buFont typeface="Wingdings" pitchFamily="2" charset="2"/>
              <a:buChar char="Ø"/>
            </a:pPr>
            <a:r>
              <a:rPr lang="sk-SK" sz="2400" dirty="0" smtClean="0"/>
              <a:t> Štátny pedagogický ústav v Bratislave</a:t>
            </a:r>
          </a:p>
          <a:p>
            <a:pPr>
              <a:buClr>
                <a:srgbClr val="0000CC"/>
              </a:buClr>
              <a:buFont typeface="Wingdings" pitchFamily="2" charset="2"/>
              <a:buChar char="Ø"/>
            </a:pPr>
            <a:r>
              <a:rPr lang="sk-SK" sz="2400" dirty="0" smtClean="0"/>
              <a:t> Pedagogická fakulta Trnavskej univerzity v Trnave</a:t>
            </a:r>
          </a:p>
          <a:p>
            <a:pPr>
              <a:buClr>
                <a:srgbClr val="0000CC"/>
              </a:buClr>
              <a:buFont typeface="Wingdings" pitchFamily="2" charset="2"/>
              <a:buChar char="Ø"/>
            </a:pPr>
            <a:r>
              <a:rPr lang="sk-SK" sz="2400" dirty="0" smtClean="0"/>
              <a:t>Mesto Trnava </a:t>
            </a:r>
          </a:p>
          <a:p>
            <a:pPr>
              <a:buClr>
                <a:srgbClr val="0000CC"/>
              </a:buClr>
              <a:buFont typeface="Wingdings" pitchFamily="2" charset="2"/>
              <a:buChar char="Ø"/>
            </a:pPr>
            <a:r>
              <a:rPr lang="sk-SK" sz="2400" dirty="0" smtClean="0"/>
              <a:t> PSA </a:t>
            </a:r>
            <a:r>
              <a:rPr lang="sk-SK" sz="2400" dirty="0" err="1" smtClean="0"/>
              <a:t>Peugeot</a:t>
            </a:r>
            <a:r>
              <a:rPr lang="sk-SK" sz="2400" dirty="0" smtClean="0"/>
              <a:t> </a:t>
            </a:r>
            <a:r>
              <a:rPr lang="sk-SK" sz="2400" dirty="0" err="1" smtClean="0"/>
              <a:t>Citroën</a:t>
            </a:r>
            <a:r>
              <a:rPr lang="sk-SK" sz="2400" dirty="0" smtClean="0"/>
              <a:t>. </a:t>
            </a:r>
          </a:p>
          <a:p>
            <a:pPr>
              <a:buClr>
                <a:srgbClr val="0000CC"/>
              </a:buClr>
            </a:pPr>
            <a:endParaRPr lang="sk-SK" sz="2400" dirty="0" smtClean="0"/>
          </a:p>
          <a:p>
            <a:pPr>
              <a:buClr>
                <a:srgbClr val="0000CC"/>
              </a:buClr>
              <a:buFont typeface="Wingdings" pitchFamily="2" charset="2"/>
              <a:buChar char="Ø"/>
            </a:pPr>
            <a:r>
              <a:rPr lang="sk-SK" sz="2400" dirty="0" smtClean="0"/>
              <a:t> Bližšie informácie o výsledkoch </a:t>
            </a:r>
            <a:r>
              <a:rPr lang="sk-SK" sz="2400" dirty="0" err="1" smtClean="0"/>
              <a:t>experimentál-neho</a:t>
            </a:r>
            <a:r>
              <a:rPr lang="sk-SK" sz="2400" dirty="0" smtClean="0"/>
              <a:t> overovania - </a:t>
            </a:r>
            <a:r>
              <a:rPr lang="sk-SK" sz="2400" dirty="0" err="1" smtClean="0"/>
              <a:t>www.statpedu.sk</a:t>
            </a:r>
            <a:endParaRPr lang="sk-SK" sz="2400" dirty="0" smtClean="0"/>
          </a:p>
          <a:p>
            <a:pPr>
              <a:buClr>
                <a:srgbClr val="0000CC"/>
              </a:buClr>
              <a:buFont typeface="Wingdings" pitchFamily="2" charset="2"/>
              <a:buChar char="Ø"/>
            </a:pPr>
            <a:endParaRPr lang="sk-SK" sz="2400" dirty="0" smtClean="0"/>
          </a:p>
          <a:p>
            <a:pPr>
              <a:buClr>
                <a:srgbClr val="0000CC"/>
              </a:buClr>
              <a:buFont typeface="Wingdings" pitchFamily="2" charset="2"/>
              <a:buChar char="Ø"/>
            </a:pPr>
            <a:endParaRPr lang="sk-SK" sz="2400" dirty="0">
              <a:solidFill>
                <a:srgbClr val="000000"/>
              </a:solidFill>
            </a:endParaRPr>
          </a:p>
        </p:txBody>
      </p:sp>
      <p:sp>
        <p:nvSpPr>
          <p:cNvPr id="9" name="Oval 2"/>
          <p:cNvSpPr>
            <a:spLocks noChangeArrowheads="1"/>
          </p:cNvSpPr>
          <p:nvPr/>
        </p:nvSpPr>
        <p:spPr bwMode="auto">
          <a:xfrm>
            <a:off x="1259632" y="0"/>
            <a:ext cx="6984776" cy="111601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342900" indent="-342900" algn="ctr"/>
            <a:r>
              <a:rPr lang="sl-SI" sz="2400" dirty="0" smtClean="0">
                <a:solidFill>
                  <a:srgbClr val="0000FF"/>
                </a:solidFill>
              </a:rPr>
              <a:t>La main à la pâte</a:t>
            </a:r>
            <a:endParaRPr lang="sk-SK" sz="2400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ofil">
  <a:themeElements>
    <a:clrScheme name="Profil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Profil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ofil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1692</TotalTime>
  <Words>410</Words>
  <Application>Microsoft Office PowerPoint</Application>
  <PresentationFormat>Prezentácia na obrazovke (4:3)</PresentationFormat>
  <Paragraphs>146</Paragraphs>
  <Slides>11</Slides>
  <Notes>10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11</vt:i4>
      </vt:variant>
    </vt:vector>
  </HeadingPairs>
  <TitlesOfParts>
    <vt:vector size="12" baseType="lpstr">
      <vt:lpstr>Profil</vt:lpstr>
      <vt:lpstr>Oddelenie pre predmety s prírodovedným zameraním Oddelenie všeobecnej pedagogiky, didaktiky a psychológie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</vt:vector>
  </TitlesOfParts>
  <Company>SPU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Snímka 1</dc:title>
  <dc:creator>Bagalova Lubica</dc:creator>
  <cp:lastModifiedBy>Mária Siváková</cp:lastModifiedBy>
  <cp:revision>88</cp:revision>
  <dcterms:created xsi:type="dcterms:W3CDTF">2006-04-06T15:17:35Z</dcterms:created>
  <dcterms:modified xsi:type="dcterms:W3CDTF">2012-12-03T07:51:22Z</dcterms:modified>
</cp:coreProperties>
</file>